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0000000000000000000"/>
      <p:regular r:id="rId10"/>
    </p:embeddedFont>
    <p:embeddedFont>
      <p:font typeface="Open Sans Bold" charset="1" panose="00000000000000000000"/>
      <p:regular r:id="rId11"/>
    </p:embeddedFont>
    <p:embeddedFont>
      <p:font typeface="Open Sans Italics" charset="1" panose="00000000000000000000"/>
      <p:regular r:id="rId12"/>
    </p:embeddedFont>
    <p:embeddedFont>
      <p:font typeface="Open Sans Bold Italics" charset="1" panose="00000000000000000000"/>
      <p:regular r:id="rId13"/>
    </p:embeddedFont>
    <p:embeddedFont>
      <p:font typeface="Open Sans Light" charset="1" panose="00000000000000000000"/>
      <p:regular r:id="rId14"/>
    </p:embeddedFont>
    <p:embeddedFont>
      <p:font typeface="Open Sans Light Italics" charset="1" panose="00000000000000000000"/>
      <p:regular r:id="rId15"/>
    </p:embeddedFont>
    <p:embeddedFont>
      <p:font typeface="Open Sans Medium" charset="1" panose="00000000000000000000"/>
      <p:regular r:id="rId16"/>
    </p:embeddedFont>
    <p:embeddedFont>
      <p:font typeface="Open Sans Medium Italics" charset="1" panose="00000000000000000000"/>
      <p:regular r:id="rId17"/>
    </p:embeddedFont>
    <p:embeddedFont>
      <p:font typeface="Open Sans Semi-Bold" charset="1" panose="00000000000000000000"/>
      <p:regular r:id="rId18"/>
    </p:embeddedFont>
    <p:embeddedFont>
      <p:font typeface="Open Sans Semi-Bold Italics" charset="1" panose="00000000000000000000"/>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https://www.kaggle.com/datasets/yapwh1208/face-data/data"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https://docs.opencv.org/4.x/db/d28/tutorial_cascade_classifier.html"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https://arxiv.org/abs/1409.1556"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https://ieeexplore.ieee.org/document/708428"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787611" y="6908542"/>
            <a:ext cx="2471689" cy="2121159"/>
          </a:xfrm>
          <a:custGeom>
            <a:avLst/>
            <a:gdLst/>
            <a:ahLst/>
            <a:cxnLst/>
            <a:rect r="r" b="b" t="t" l="l"/>
            <a:pathLst>
              <a:path h="2121159" w="2471689">
                <a:moveTo>
                  <a:pt x="0" y="0"/>
                </a:moveTo>
                <a:lnTo>
                  <a:pt x="2471689" y="0"/>
                </a:lnTo>
                <a:lnTo>
                  <a:pt x="2471689" y="2121159"/>
                </a:lnTo>
                <a:lnTo>
                  <a:pt x="0" y="2121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2661795" cy="2046255"/>
          </a:xfrm>
          <a:custGeom>
            <a:avLst/>
            <a:gdLst/>
            <a:ahLst/>
            <a:cxnLst/>
            <a:rect r="r" b="b" t="t" l="l"/>
            <a:pathLst>
              <a:path h="2046255" w="2661795">
                <a:moveTo>
                  <a:pt x="0" y="0"/>
                </a:moveTo>
                <a:lnTo>
                  <a:pt x="2661795" y="0"/>
                </a:lnTo>
                <a:lnTo>
                  <a:pt x="2661795" y="2046255"/>
                </a:lnTo>
                <a:lnTo>
                  <a:pt x="0" y="20462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706508" y="2232026"/>
            <a:ext cx="10996729" cy="1749425"/>
          </a:xfrm>
          <a:prstGeom prst="rect">
            <a:avLst/>
          </a:prstGeom>
        </p:spPr>
        <p:txBody>
          <a:bodyPr anchor="t" rtlCol="false" tIns="0" lIns="0" bIns="0" rIns="0">
            <a:spAutoFit/>
          </a:bodyPr>
          <a:lstStyle/>
          <a:p>
            <a:pPr>
              <a:lnSpc>
                <a:spcPts val="7000"/>
              </a:lnSpc>
            </a:pPr>
            <a:r>
              <a:rPr lang="en-US" sz="5000" spc="140">
                <a:solidFill>
                  <a:srgbClr val="D9D9D9"/>
                </a:solidFill>
                <a:latin typeface="Open Sans Bold"/>
              </a:rPr>
              <a:t>ĐỒ ÁN MÔN HỌC:</a:t>
            </a:r>
          </a:p>
          <a:p>
            <a:pPr>
              <a:lnSpc>
                <a:spcPts val="7000"/>
              </a:lnSpc>
            </a:pPr>
            <a:r>
              <a:rPr lang="en-US" sz="5000" spc="140">
                <a:solidFill>
                  <a:srgbClr val="D9D9D9"/>
                </a:solidFill>
                <a:latin typeface="Open Sans Bold"/>
              </a:rPr>
              <a:t>NHẬP MÔN THỊ GIÁC MÁY TÍNH</a:t>
            </a:r>
          </a:p>
        </p:txBody>
      </p:sp>
      <p:sp>
        <p:nvSpPr>
          <p:cNvPr name="TextBox 5" id="5"/>
          <p:cNvSpPr txBox="true"/>
          <p:nvPr/>
        </p:nvSpPr>
        <p:spPr>
          <a:xfrm rot="0">
            <a:off x="3944823" y="4857751"/>
            <a:ext cx="6260050"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a:rPr>
              <a:t>Giảng viên: Mai Anh Dũng</a:t>
            </a:r>
          </a:p>
        </p:txBody>
      </p:sp>
      <p:sp>
        <p:nvSpPr>
          <p:cNvPr name="TextBox 6" id="6"/>
          <p:cNvSpPr txBox="true"/>
          <p:nvPr/>
        </p:nvSpPr>
        <p:spPr>
          <a:xfrm rot="0">
            <a:off x="4706508" y="6089392"/>
            <a:ext cx="6187393" cy="1581149"/>
          </a:xfrm>
          <a:prstGeom prst="rect">
            <a:avLst/>
          </a:prstGeom>
        </p:spPr>
        <p:txBody>
          <a:bodyPr anchor="t" rtlCol="false" tIns="0" lIns="0" bIns="0" rIns="0">
            <a:spAutoFit/>
          </a:bodyPr>
          <a:lstStyle/>
          <a:p>
            <a:pPr>
              <a:lnSpc>
                <a:spcPts val="4200"/>
              </a:lnSpc>
            </a:pPr>
            <a:r>
              <a:rPr lang="en-US" sz="3000">
                <a:solidFill>
                  <a:srgbClr val="D9D9D9"/>
                </a:solidFill>
                <a:latin typeface="Open Sans"/>
              </a:rPr>
              <a:t>Sinh viên: </a:t>
            </a:r>
          </a:p>
          <a:p>
            <a:pPr>
              <a:lnSpc>
                <a:spcPts val="4200"/>
              </a:lnSpc>
            </a:pPr>
            <a:r>
              <a:rPr lang="en-US" sz="3000">
                <a:solidFill>
                  <a:srgbClr val="D9D9D9"/>
                </a:solidFill>
                <a:latin typeface="Open Sans"/>
              </a:rPr>
              <a:t>Lê Văn Quân - 21522491</a:t>
            </a:r>
          </a:p>
          <a:p>
            <a:pPr>
              <a:lnSpc>
                <a:spcPts val="4200"/>
              </a:lnSpc>
            </a:pPr>
            <a:r>
              <a:rPr lang="en-US" sz="3000">
                <a:solidFill>
                  <a:srgbClr val="D9D9D9"/>
                </a:solidFill>
                <a:latin typeface="Open Sans"/>
              </a:rPr>
              <a:t>Phạm Trần Xuân Khôi - 21521014</a:t>
            </a:r>
          </a:p>
        </p:txBody>
      </p:sp>
      <p:sp>
        <p:nvSpPr>
          <p:cNvPr name="TextBox 7" id="7"/>
          <p:cNvSpPr txBox="true"/>
          <p:nvPr/>
        </p:nvSpPr>
        <p:spPr>
          <a:xfrm rot="0">
            <a:off x="17539160" y="9363075"/>
            <a:ext cx="217884"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996146"/>
            <a:ext cx="4297219"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a:rPr>
              <a:t>Dataset: FaceData</a:t>
            </a:r>
          </a:p>
        </p:txBody>
      </p:sp>
      <p:sp>
        <p:nvSpPr>
          <p:cNvPr name="TextBox 3" id="3"/>
          <p:cNvSpPr txBox="true"/>
          <p:nvPr/>
        </p:nvSpPr>
        <p:spPr>
          <a:xfrm rot="0">
            <a:off x="1028700" y="2806494"/>
            <a:ext cx="16230600" cy="1047749"/>
          </a:xfrm>
          <a:prstGeom prst="rect">
            <a:avLst/>
          </a:prstGeom>
        </p:spPr>
        <p:txBody>
          <a:bodyPr anchor="t" rtlCol="false" tIns="0" lIns="0" bIns="0" rIns="0">
            <a:spAutoFit/>
          </a:bodyPr>
          <a:lstStyle/>
          <a:p>
            <a:pPr marL="647711" indent="-323856" lvl="1">
              <a:lnSpc>
                <a:spcPts val="4200"/>
              </a:lnSpc>
              <a:buFont typeface="Arial"/>
              <a:buChar char="•"/>
            </a:pPr>
            <a:r>
              <a:rPr lang="en-US" sz="3000">
                <a:solidFill>
                  <a:srgbClr val="D9D9D9"/>
                </a:solidFill>
                <a:latin typeface="Open Sans"/>
              </a:rPr>
              <a:t>Bao gồm 9780 hình ảnh đã crop khuôn mặt.</a:t>
            </a:r>
          </a:p>
          <a:p>
            <a:pPr marL="647711" indent="-323856" lvl="1">
              <a:lnSpc>
                <a:spcPts val="4200"/>
              </a:lnSpc>
              <a:buFont typeface="Arial"/>
              <a:buChar char="•"/>
            </a:pPr>
            <a:r>
              <a:rPr lang="en-US" sz="3000">
                <a:solidFill>
                  <a:srgbClr val="D9D9D9"/>
                </a:solidFill>
                <a:latin typeface="Open Sans"/>
              </a:rPr>
              <a:t>Được gán nhãn về tuổi và giới tính, chủng tộc cho các bài toán phân loại và hồi quy</a:t>
            </a:r>
          </a:p>
        </p:txBody>
      </p:sp>
      <p:sp>
        <p:nvSpPr>
          <p:cNvPr name="TextBox 4" id="4"/>
          <p:cNvSpPr txBox="true"/>
          <p:nvPr/>
        </p:nvSpPr>
        <p:spPr>
          <a:xfrm rot="0">
            <a:off x="17430218" y="9363075"/>
            <a:ext cx="435769"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10</a:t>
            </a:r>
          </a:p>
        </p:txBody>
      </p:sp>
      <p:sp>
        <p:nvSpPr>
          <p:cNvPr name="TextBox 5" id="5"/>
          <p:cNvSpPr txBox="true"/>
          <p:nvPr/>
        </p:nvSpPr>
        <p:spPr>
          <a:xfrm rot="0">
            <a:off x="485489" y="714693"/>
            <a:ext cx="4575758"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III. Thực nghiệm</a:t>
            </a:r>
          </a:p>
        </p:txBody>
      </p:sp>
      <p:sp>
        <p:nvSpPr>
          <p:cNvPr name="TextBox 6" id="6"/>
          <p:cNvSpPr txBox="true"/>
          <p:nvPr/>
        </p:nvSpPr>
        <p:spPr>
          <a:xfrm rot="0">
            <a:off x="1028700" y="9258300"/>
            <a:ext cx="13459302" cy="449580"/>
          </a:xfrm>
          <a:prstGeom prst="rect">
            <a:avLst/>
          </a:prstGeom>
        </p:spPr>
        <p:txBody>
          <a:bodyPr anchor="t" rtlCol="false" tIns="0" lIns="0" bIns="0" rIns="0">
            <a:spAutoFit/>
          </a:bodyPr>
          <a:lstStyle/>
          <a:p>
            <a:pPr>
              <a:lnSpc>
                <a:spcPts val="3660"/>
              </a:lnSpc>
            </a:pPr>
            <a:r>
              <a:rPr lang="en-US" sz="3000" u="sng">
                <a:solidFill>
                  <a:srgbClr val="D9D9D9"/>
                </a:solidFill>
                <a:latin typeface="Open Sans"/>
                <a:hlinkClick r:id="rId2" tooltip="https://www.kaggle.com/datasets/yapwh1208/face-data/data"/>
              </a:rPr>
              <a:t>https://www.kaggle.com/datasets/yapwh1208/face-data/data</a:t>
            </a:r>
          </a:p>
        </p:txBody>
      </p:sp>
      <p:sp>
        <p:nvSpPr>
          <p:cNvPr name="TextBox 7" id="7"/>
          <p:cNvSpPr txBox="true"/>
          <p:nvPr/>
        </p:nvSpPr>
        <p:spPr>
          <a:xfrm rot="0">
            <a:off x="814456" y="7676411"/>
            <a:ext cx="9022925"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a:rPr>
              <a:t>=&gt; Chia tỉ lệ 70/15/15 cho tập train/val/test</a:t>
            </a:r>
          </a:p>
        </p:txBody>
      </p:sp>
      <p:sp>
        <p:nvSpPr>
          <p:cNvPr name="TextBox 8" id="8"/>
          <p:cNvSpPr txBox="true"/>
          <p:nvPr/>
        </p:nvSpPr>
        <p:spPr>
          <a:xfrm rot="0">
            <a:off x="1028700" y="4591051"/>
            <a:ext cx="6729651" cy="1047749"/>
          </a:xfrm>
          <a:prstGeom prst="rect">
            <a:avLst/>
          </a:prstGeom>
        </p:spPr>
        <p:txBody>
          <a:bodyPr anchor="t" rtlCol="false" tIns="0" lIns="0" bIns="0" rIns="0">
            <a:spAutoFit/>
          </a:bodyPr>
          <a:lstStyle/>
          <a:p>
            <a:pPr marL="647711" indent="-323856" lvl="1">
              <a:lnSpc>
                <a:spcPts val="4200"/>
              </a:lnSpc>
              <a:buFont typeface="Arial"/>
              <a:buChar char="•"/>
            </a:pPr>
            <a:r>
              <a:rPr lang="en-US" sz="3000">
                <a:solidFill>
                  <a:srgbClr val="D9D9D9"/>
                </a:solidFill>
                <a:latin typeface="Open Sans"/>
              </a:rPr>
              <a:t>5407 ảnh gán nhãn 0 : Male</a:t>
            </a:r>
          </a:p>
          <a:p>
            <a:pPr marL="647711" indent="-323856" lvl="1">
              <a:lnSpc>
                <a:spcPts val="4200"/>
              </a:lnSpc>
              <a:buFont typeface="Arial"/>
              <a:buChar char="•"/>
            </a:pPr>
            <a:r>
              <a:rPr lang="en-US" sz="3000">
                <a:solidFill>
                  <a:srgbClr val="D9D9D9"/>
                </a:solidFill>
                <a:latin typeface="Open Sans"/>
              </a:rPr>
              <a:t>4302 ảnh gán nhãn 1: Female</a:t>
            </a:r>
          </a:p>
        </p:txBody>
      </p:sp>
      <p:sp>
        <p:nvSpPr>
          <p:cNvPr name="TextBox 9" id="9"/>
          <p:cNvSpPr txBox="true"/>
          <p:nvPr/>
        </p:nvSpPr>
        <p:spPr>
          <a:xfrm rot="0">
            <a:off x="1028700" y="6102881"/>
            <a:ext cx="15973394" cy="906780"/>
          </a:xfrm>
          <a:prstGeom prst="rect">
            <a:avLst/>
          </a:prstGeom>
        </p:spPr>
        <p:txBody>
          <a:bodyPr anchor="t" rtlCol="false" tIns="0" lIns="0" bIns="0" rIns="0">
            <a:spAutoFit/>
          </a:bodyPr>
          <a:lstStyle/>
          <a:p>
            <a:pPr>
              <a:lnSpc>
                <a:spcPts val="3660"/>
              </a:lnSpc>
              <a:spcBef>
                <a:spcPct val="0"/>
              </a:spcBef>
            </a:pPr>
            <a:r>
              <a:rPr lang="en-US" sz="3000">
                <a:solidFill>
                  <a:srgbClr val="D9D9D9"/>
                </a:solidFill>
                <a:latin typeface="Open Sans"/>
              </a:rPr>
              <a:t>=&gt; </a:t>
            </a:r>
            <a:r>
              <a:rPr lang="en-US" sz="3000">
                <a:solidFill>
                  <a:srgbClr val="D9D9D9"/>
                </a:solidFill>
                <a:latin typeface="Open Sans"/>
              </a:rPr>
              <a:t>Số lượng mẫu dành cho nữ nhiều hơn nam một chút. Tuy nhiên, tập dữ liệu không có tính mất cân bằng cao.</a:t>
            </a:r>
          </a:p>
        </p:txBody>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2030231"/>
            <a:ext cx="5550978"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a:rPr>
              <a:t>Độ đo đánh giá:  Accuracy </a:t>
            </a:r>
          </a:p>
        </p:txBody>
      </p:sp>
      <p:sp>
        <p:nvSpPr>
          <p:cNvPr name="TextBox 3" id="3"/>
          <p:cNvSpPr txBox="true"/>
          <p:nvPr/>
        </p:nvSpPr>
        <p:spPr>
          <a:xfrm rot="0">
            <a:off x="17430218" y="9363075"/>
            <a:ext cx="435769"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11</a:t>
            </a:r>
          </a:p>
        </p:txBody>
      </p:sp>
      <p:sp>
        <p:nvSpPr>
          <p:cNvPr name="TextBox 4" id="4"/>
          <p:cNvSpPr txBox="true"/>
          <p:nvPr/>
        </p:nvSpPr>
        <p:spPr>
          <a:xfrm rot="0">
            <a:off x="485489" y="714693"/>
            <a:ext cx="4575758"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III. Thực nghiệm</a:t>
            </a:r>
          </a:p>
        </p:txBody>
      </p:sp>
      <p:grpSp>
        <p:nvGrpSpPr>
          <p:cNvPr name="Group 5" id="5"/>
          <p:cNvGrpSpPr/>
          <p:nvPr/>
        </p:nvGrpSpPr>
        <p:grpSpPr>
          <a:xfrm rot="0">
            <a:off x="1028700" y="3881114"/>
            <a:ext cx="8452867" cy="1544320"/>
            <a:chOff x="0" y="0"/>
            <a:chExt cx="11270489" cy="2059093"/>
          </a:xfrm>
        </p:grpSpPr>
        <p:sp>
          <p:nvSpPr>
            <p:cNvPr name="TextBox 6" id="6"/>
            <p:cNvSpPr txBox="true"/>
            <p:nvPr/>
          </p:nvSpPr>
          <p:spPr>
            <a:xfrm rot="0">
              <a:off x="3985298" y="0"/>
              <a:ext cx="7151167" cy="699347"/>
            </a:xfrm>
            <a:prstGeom prst="rect">
              <a:avLst/>
            </a:prstGeom>
          </p:spPr>
          <p:txBody>
            <a:bodyPr anchor="t" rtlCol="false" tIns="0" lIns="0" bIns="0" rIns="0">
              <a:spAutoFit/>
            </a:bodyPr>
            <a:lstStyle/>
            <a:p>
              <a:pPr>
                <a:lnSpc>
                  <a:spcPts val="4270"/>
                </a:lnSpc>
              </a:pPr>
              <a:r>
                <a:rPr lang="en-US" sz="3500">
                  <a:solidFill>
                    <a:srgbClr val="D9D9D9"/>
                  </a:solidFill>
                  <a:latin typeface="Open Sans"/>
                </a:rPr>
                <a:t>  Số lượng dự đoán đúng </a:t>
              </a:r>
            </a:p>
          </p:txBody>
        </p:sp>
        <p:sp>
          <p:nvSpPr>
            <p:cNvPr name="AutoShape 7" id="7"/>
            <p:cNvSpPr/>
            <p:nvPr/>
          </p:nvSpPr>
          <p:spPr>
            <a:xfrm flipV="true">
              <a:off x="3985298" y="1029547"/>
              <a:ext cx="7285191" cy="0"/>
            </a:xfrm>
            <a:prstGeom prst="line">
              <a:avLst/>
            </a:prstGeom>
            <a:ln cap="flat" w="50800">
              <a:solidFill>
                <a:srgbClr val="D9D9D9"/>
              </a:solidFill>
              <a:prstDash val="solid"/>
              <a:headEnd type="none" len="sm" w="sm"/>
              <a:tailEnd type="none" len="sm" w="sm"/>
            </a:ln>
          </p:spPr>
        </p:sp>
        <p:sp>
          <p:nvSpPr>
            <p:cNvPr name="TextBox 8" id="8"/>
            <p:cNvSpPr txBox="true"/>
            <p:nvPr/>
          </p:nvSpPr>
          <p:spPr>
            <a:xfrm rot="0">
              <a:off x="4423862" y="1359747"/>
              <a:ext cx="6593941" cy="699347"/>
            </a:xfrm>
            <a:prstGeom prst="rect">
              <a:avLst/>
            </a:prstGeom>
          </p:spPr>
          <p:txBody>
            <a:bodyPr anchor="t" rtlCol="false" tIns="0" lIns="0" bIns="0" rIns="0">
              <a:spAutoFit/>
            </a:bodyPr>
            <a:lstStyle/>
            <a:p>
              <a:pPr>
                <a:lnSpc>
                  <a:spcPts val="4270"/>
                </a:lnSpc>
              </a:pPr>
              <a:r>
                <a:rPr lang="en-US" sz="3500">
                  <a:solidFill>
                    <a:srgbClr val="D9D9D9"/>
                  </a:solidFill>
                  <a:latin typeface="Open Sans"/>
                </a:rPr>
                <a:t>Tổng số lượng dự đoán</a:t>
              </a:r>
            </a:p>
          </p:txBody>
        </p:sp>
        <p:sp>
          <p:nvSpPr>
            <p:cNvPr name="TextBox 9" id="9"/>
            <p:cNvSpPr txBox="true"/>
            <p:nvPr/>
          </p:nvSpPr>
          <p:spPr>
            <a:xfrm rot="0">
              <a:off x="0" y="679873"/>
              <a:ext cx="3874691" cy="699347"/>
            </a:xfrm>
            <a:prstGeom prst="rect">
              <a:avLst/>
            </a:prstGeom>
          </p:spPr>
          <p:txBody>
            <a:bodyPr anchor="t" rtlCol="false" tIns="0" lIns="0" bIns="0" rIns="0">
              <a:spAutoFit/>
            </a:bodyPr>
            <a:lstStyle/>
            <a:p>
              <a:pPr algn="ctr">
                <a:lnSpc>
                  <a:spcPts val="4270"/>
                </a:lnSpc>
                <a:spcBef>
                  <a:spcPct val="0"/>
                </a:spcBef>
              </a:pPr>
              <a:r>
                <a:rPr lang="en-US" sz="3500">
                  <a:solidFill>
                    <a:srgbClr val="D9D9D9"/>
                  </a:solidFill>
                  <a:latin typeface="Open Sans"/>
                </a:rPr>
                <a:t>Accuracy    =   </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453334" y="4854817"/>
            <a:ext cx="8805966" cy="4565408"/>
          </a:xfrm>
          <a:custGeom>
            <a:avLst/>
            <a:gdLst/>
            <a:ahLst/>
            <a:cxnLst/>
            <a:rect r="r" b="b" t="t" l="l"/>
            <a:pathLst>
              <a:path h="4565408" w="8805966">
                <a:moveTo>
                  <a:pt x="0" y="0"/>
                </a:moveTo>
                <a:lnTo>
                  <a:pt x="8805966" y="0"/>
                </a:lnTo>
                <a:lnTo>
                  <a:pt x="8805966" y="4565408"/>
                </a:lnTo>
                <a:lnTo>
                  <a:pt x="0" y="4565408"/>
                </a:lnTo>
                <a:lnTo>
                  <a:pt x="0" y="0"/>
                </a:lnTo>
                <a:close/>
              </a:path>
            </a:pathLst>
          </a:custGeom>
          <a:blipFill>
            <a:blip r:embed="rId2"/>
            <a:stretch>
              <a:fillRect l="0" t="-1616" r="0" b="-1616"/>
            </a:stretch>
          </a:blipFill>
        </p:spPr>
      </p:sp>
      <p:sp>
        <p:nvSpPr>
          <p:cNvPr name="TextBox 3" id="3"/>
          <p:cNvSpPr txBox="true"/>
          <p:nvPr/>
        </p:nvSpPr>
        <p:spPr>
          <a:xfrm rot="0">
            <a:off x="1028700" y="1783111"/>
            <a:ext cx="5486682"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Bold Italics"/>
              </a:rPr>
              <a:t>Phương pháp với CNN</a:t>
            </a:r>
          </a:p>
        </p:txBody>
      </p:sp>
      <p:sp>
        <p:nvSpPr>
          <p:cNvPr name="TextBox 4" id="4"/>
          <p:cNvSpPr txBox="true"/>
          <p:nvPr/>
        </p:nvSpPr>
        <p:spPr>
          <a:xfrm rot="0">
            <a:off x="17430218" y="9363075"/>
            <a:ext cx="435769"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12</a:t>
            </a:r>
          </a:p>
        </p:txBody>
      </p:sp>
      <p:sp>
        <p:nvSpPr>
          <p:cNvPr name="TextBox 5" id="5"/>
          <p:cNvSpPr txBox="true"/>
          <p:nvPr/>
        </p:nvSpPr>
        <p:spPr>
          <a:xfrm rot="0">
            <a:off x="485489" y="714693"/>
            <a:ext cx="4575758"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III. Thực nghiệm</a:t>
            </a:r>
          </a:p>
        </p:txBody>
      </p:sp>
      <p:sp>
        <p:nvSpPr>
          <p:cNvPr name="TextBox 6" id="6"/>
          <p:cNvSpPr txBox="true"/>
          <p:nvPr/>
        </p:nvSpPr>
        <p:spPr>
          <a:xfrm rot="0">
            <a:off x="485489" y="2660046"/>
            <a:ext cx="16773811" cy="1962148"/>
          </a:xfrm>
          <a:prstGeom prst="rect">
            <a:avLst/>
          </a:prstGeom>
        </p:spPr>
        <p:txBody>
          <a:bodyPr anchor="t" rtlCol="false" tIns="0" lIns="0" bIns="0" rIns="0">
            <a:spAutoFit/>
          </a:bodyPr>
          <a:lstStyle/>
          <a:p>
            <a:pPr marL="755659" indent="-377829" lvl="1">
              <a:lnSpc>
                <a:spcPts val="5250"/>
              </a:lnSpc>
              <a:buFont typeface="Arial"/>
              <a:buChar char="•"/>
            </a:pPr>
            <a:r>
              <a:rPr lang="en-US" sz="3500">
                <a:solidFill>
                  <a:srgbClr val="D9D9D9"/>
                </a:solidFill>
                <a:latin typeface="Open Sans"/>
              </a:rPr>
              <a:t>Call back: </a:t>
            </a:r>
          </a:p>
          <a:p>
            <a:pPr marL="1511317" indent="-503772" lvl="2">
              <a:lnSpc>
                <a:spcPts val="5250"/>
              </a:lnSpc>
              <a:buFont typeface="Arial"/>
              <a:buChar char="•"/>
            </a:pPr>
            <a:r>
              <a:rPr lang="en-US" sz="3500">
                <a:solidFill>
                  <a:srgbClr val="D9D9D9"/>
                </a:solidFill>
                <a:latin typeface="Open Sans"/>
              </a:rPr>
              <a:t>ModelCheckpoint sử dụng ‘val_loss’</a:t>
            </a:r>
          </a:p>
          <a:p>
            <a:pPr marL="1511317" indent="-503772" lvl="2">
              <a:lnSpc>
                <a:spcPts val="5250"/>
              </a:lnSpc>
              <a:buFont typeface="Arial"/>
              <a:buChar char="•"/>
            </a:pPr>
            <a:r>
              <a:rPr lang="en-US" sz="3500">
                <a:solidFill>
                  <a:srgbClr val="D9D9D9"/>
                </a:solidFill>
                <a:latin typeface="Open Sans"/>
              </a:rPr>
              <a:t>EarlyStopping: sau 3 lần ‘val_loss’ không được cải thiện</a:t>
            </a:r>
          </a:p>
        </p:txBody>
      </p:sp>
      <p:sp>
        <p:nvSpPr>
          <p:cNvPr name="TextBox 7" id="7"/>
          <p:cNvSpPr txBox="true"/>
          <p:nvPr/>
        </p:nvSpPr>
        <p:spPr>
          <a:xfrm rot="0">
            <a:off x="1028700" y="5635278"/>
            <a:ext cx="6298555" cy="524510"/>
          </a:xfrm>
          <a:prstGeom prst="rect">
            <a:avLst/>
          </a:prstGeom>
        </p:spPr>
        <p:txBody>
          <a:bodyPr anchor="t" rtlCol="false" tIns="0" lIns="0" bIns="0" rIns="0">
            <a:spAutoFit/>
          </a:bodyPr>
          <a:lstStyle/>
          <a:p>
            <a:pPr algn="ctr">
              <a:lnSpc>
                <a:spcPts val="4270"/>
              </a:lnSpc>
              <a:spcBef>
                <a:spcPct val="0"/>
              </a:spcBef>
            </a:pPr>
            <a:r>
              <a:rPr lang="en-US" sz="3500">
                <a:solidFill>
                  <a:srgbClr val="D9D9D9"/>
                </a:solidFill>
                <a:latin typeface="Open Sans"/>
              </a:rPr>
              <a:t>=&gt; K</a:t>
            </a:r>
            <a:r>
              <a:rPr lang="en-US" sz="3500">
                <a:solidFill>
                  <a:srgbClr val="D9D9D9"/>
                </a:solidFill>
                <a:latin typeface="Open Sans"/>
              </a:rPr>
              <a:t>ết thúc tại vòng lặp thứ 17</a:t>
            </a:r>
          </a:p>
        </p:txBody>
      </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2111488"/>
            <a:ext cx="4715139"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Bold Italics"/>
              </a:rPr>
              <a:t>Phương pháp với SVM</a:t>
            </a:r>
          </a:p>
        </p:txBody>
      </p:sp>
      <p:sp>
        <p:nvSpPr>
          <p:cNvPr name="TextBox 3" id="3"/>
          <p:cNvSpPr txBox="true"/>
          <p:nvPr/>
        </p:nvSpPr>
        <p:spPr>
          <a:xfrm rot="0">
            <a:off x="17430218" y="9363075"/>
            <a:ext cx="435769"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13</a:t>
            </a:r>
          </a:p>
        </p:txBody>
      </p:sp>
      <p:sp>
        <p:nvSpPr>
          <p:cNvPr name="TextBox 4" id="4"/>
          <p:cNvSpPr txBox="true"/>
          <p:nvPr/>
        </p:nvSpPr>
        <p:spPr>
          <a:xfrm rot="0">
            <a:off x="485489" y="714693"/>
            <a:ext cx="4575758"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III. Thực nghiệm</a:t>
            </a:r>
          </a:p>
        </p:txBody>
      </p:sp>
      <p:sp>
        <p:nvSpPr>
          <p:cNvPr name="TextBox 5" id="5"/>
          <p:cNvSpPr txBox="true"/>
          <p:nvPr/>
        </p:nvSpPr>
        <p:spPr>
          <a:xfrm rot="0">
            <a:off x="1028700" y="3414304"/>
            <a:ext cx="14191208" cy="524510"/>
          </a:xfrm>
          <a:prstGeom prst="rect">
            <a:avLst/>
          </a:prstGeom>
        </p:spPr>
        <p:txBody>
          <a:bodyPr anchor="t" rtlCol="false" tIns="0" lIns="0" bIns="0" rIns="0">
            <a:spAutoFit/>
          </a:bodyPr>
          <a:lstStyle/>
          <a:p>
            <a:pPr marL="755659" indent="-377829" lvl="1">
              <a:lnSpc>
                <a:spcPts val="4270"/>
              </a:lnSpc>
              <a:buFont typeface="Arial"/>
              <a:buChar char="•"/>
            </a:pPr>
            <a:r>
              <a:rPr lang="en-US" sz="3500">
                <a:solidFill>
                  <a:srgbClr val="D9D9D9"/>
                </a:solidFill>
                <a:latin typeface="Open Sans"/>
              </a:rPr>
              <a:t>Resize ảnh về kích thước 224x224 để khớp với input của VGG16 </a:t>
            </a:r>
          </a:p>
        </p:txBody>
      </p:sp>
      <p:sp>
        <p:nvSpPr>
          <p:cNvPr name="TextBox 6" id="6"/>
          <p:cNvSpPr txBox="true"/>
          <p:nvPr/>
        </p:nvSpPr>
        <p:spPr>
          <a:xfrm rot="0">
            <a:off x="1028700" y="4310289"/>
            <a:ext cx="14737718" cy="524510"/>
          </a:xfrm>
          <a:prstGeom prst="rect">
            <a:avLst/>
          </a:prstGeom>
        </p:spPr>
        <p:txBody>
          <a:bodyPr anchor="t" rtlCol="false" tIns="0" lIns="0" bIns="0" rIns="0">
            <a:spAutoFit/>
          </a:bodyPr>
          <a:lstStyle/>
          <a:p>
            <a:pPr marL="755659" indent="-377829" lvl="1">
              <a:lnSpc>
                <a:spcPts val="4270"/>
              </a:lnSpc>
              <a:buFont typeface="Arial"/>
              <a:buChar char="•"/>
            </a:pPr>
            <a:r>
              <a:rPr lang="en-US" sz="3500">
                <a:solidFill>
                  <a:srgbClr val="D9D9D9"/>
                </a:solidFill>
                <a:latin typeface="Open Sans"/>
              </a:rPr>
              <a:t>Sử dụng VGG16 pretrained trên ImageNet để trích xuất đặc trưng</a:t>
            </a:r>
          </a:p>
        </p:txBody>
      </p:sp>
      <p:sp>
        <p:nvSpPr>
          <p:cNvPr name="TextBox 7" id="7"/>
          <p:cNvSpPr txBox="true"/>
          <p:nvPr/>
        </p:nvSpPr>
        <p:spPr>
          <a:xfrm rot="0">
            <a:off x="1028700" y="6101624"/>
            <a:ext cx="16182082" cy="524510"/>
          </a:xfrm>
          <a:prstGeom prst="rect">
            <a:avLst/>
          </a:prstGeom>
        </p:spPr>
        <p:txBody>
          <a:bodyPr anchor="t" rtlCol="false" tIns="0" lIns="0" bIns="0" rIns="0">
            <a:spAutoFit/>
          </a:bodyPr>
          <a:lstStyle/>
          <a:p>
            <a:pPr marL="755659" indent="-377829" lvl="1">
              <a:lnSpc>
                <a:spcPts val="4270"/>
              </a:lnSpc>
              <a:buFont typeface="Arial"/>
              <a:buChar char="•"/>
            </a:pPr>
            <a:r>
              <a:rPr lang="en-US" sz="3500">
                <a:solidFill>
                  <a:srgbClr val="D9D9D9"/>
                </a:solidFill>
                <a:latin typeface="Open Sans"/>
              </a:rPr>
              <a:t>K</a:t>
            </a:r>
            <a:r>
              <a:rPr lang="en-US" sz="3500">
                <a:solidFill>
                  <a:srgbClr val="D9D9D9"/>
                </a:solidFill>
                <a:latin typeface="Open Sans"/>
              </a:rPr>
              <a:t>hởi tạo mô hình phân loại SVM với kernel=linear và C=1 và tiến hành train</a:t>
            </a:r>
          </a:p>
        </p:txBody>
      </p:sp>
      <p:sp>
        <p:nvSpPr>
          <p:cNvPr name="TextBox 8" id="8"/>
          <p:cNvSpPr txBox="true"/>
          <p:nvPr/>
        </p:nvSpPr>
        <p:spPr>
          <a:xfrm rot="0">
            <a:off x="1028700" y="5197648"/>
            <a:ext cx="7118723" cy="524510"/>
          </a:xfrm>
          <a:prstGeom prst="rect">
            <a:avLst/>
          </a:prstGeom>
        </p:spPr>
        <p:txBody>
          <a:bodyPr anchor="t" rtlCol="false" tIns="0" lIns="0" bIns="0" rIns="0">
            <a:spAutoFit/>
          </a:bodyPr>
          <a:lstStyle/>
          <a:p>
            <a:pPr marL="755659" indent="-377829" lvl="1">
              <a:lnSpc>
                <a:spcPts val="4270"/>
              </a:lnSpc>
              <a:buFont typeface="Arial"/>
              <a:buChar char="•"/>
            </a:pPr>
            <a:r>
              <a:rPr lang="en-US" sz="3500">
                <a:solidFill>
                  <a:srgbClr val="D9D9D9"/>
                </a:solidFill>
                <a:latin typeface="Open Sans"/>
              </a:rPr>
              <a:t>Làm phẳng các đặc trưng đó</a:t>
            </a: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25933" y="2234153"/>
            <a:ext cx="2001850"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a:rPr>
              <a:t>Kết quả: </a:t>
            </a:r>
          </a:p>
        </p:txBody>
      </p:sp>
      <p:sp>
        <p:nvSpPr>
          <p:cNvPr name="TextBox 3" id="3"/>
          <p:cNvSpPr txBox="true"/>
          <p:nvPr/>
        </p:nvSpPr>
        <p:spPr>
          <a:xfrm rot="0">
            <a:off x="17430218" y="9363075"/>
            <a:ext cx="435769"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14</a:t>
            </a:r>
          </a:p>
        </p:txBody>
      </p:sp>
      <p:sp>
        <p:nvSpPr>
          <p:cNvPr name="TextBox 4" id="4"/>
          <p:cNvSpPr txBox="true"/>
          <p:nvPr/>
        </p:nvSpPr>
        <p:spPr>
          <a:xfrm rot="0">
            <a:off x="485489" y="714693"/>
            <a:ext cx="4575758"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III. Thực nghiệm</a:t>
            </a:r>
          </a:p>
        </p:txBody>
      </p:sp>
      <p:sp>
        <p:nvSpPr>
          <p:cNvPr name="TextBox 5" id="5"/>
          <p:cNvSpPr txBox="true"/>
          <p:nvPr/>
        </p:nvSpPr>
        <p:spPr>
          <a:xfrm rot="0">
            <a:off x="1225933" y="3275599"/>
            <a:ext cx="3319904"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a:rPr>
              <a:t>Mô hình CNN: </a:t>
            </a:r>
          </a:p>
        </p:txBody>
      </p:sp>
      <p:sp>
        <p:nvSpPr>
          <p:cNvPr name="TextBox 6" id="6"/>
          <p:cNvSpPr txBox="true"/>
          <p:nvPr/>
        </p:nvSpPr>
        <p:spPr>
          <a:xfrm rot="0">
            <a:off x="1225933" y="4270440"/>
            <a:ext cx="3319904"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a:rPr>
              <a:t>Mô hình SVM: </a:t>
            </a:r>
          </a:p>
        </p:txBody>
      </p:sp>
      <p:sp>
        <p:nvSpPr>
          <p:cNvPr name="TextBox 7" id="7"/>
          <p:cNvSpPr txBox="true"/>
          <p:nvPr/>
        </p:nvSpPr>
        <p:spPr>
          <a:xfrm rot="0">
            <a:off x="4545837" y="4270440"/>
            <a:ext cx="1391044"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a:rPr>
              <a:t>0.8358</a:t>
            </a:r>
          </a:p>
        </p:txBody>
      </p:sp>
      <p:sp>
        <p:nvSpPr>
          <p:cNvPr name="TextBox 8" id="8"/>
          <p:cNvSpPr txBox="true"/>
          <p:nvPr/>
        </p:nvSpPr>
        <p:spPr>
          <a:xfrm rot="0">
            <a:off x="4545837" y="3275599"/>
            <a:ext cx="1391044"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a:rPr>
              <a:t>0.8275</a:t>
            </a:r>
          </a:p>
        </p:txBody>
      </p:sp>
      <p:sp>
        <p:nvSpPr>
          <p:cNvPr name="TextBox 9" id="9"/>
          <p:cNvSpPr txBox="true"/>
          <p:nvPr/>
        </p:nvSpPr>
        <p:spPr>
          <a:xfrm rot="0">
            <a:off x="4545837" y="2234153"/>
            <a:ext cx="2001850"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a:rPr>
              <a:t>Accuracy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617720" y="3252115"/>
            <a:ext cx="7641580" cy="6006185"/>
          </a:xfrm>
          <a:custGeom>
            <a:avLst/>
            <a:gdLst/>
            <a:ahLst/>
            <a:cxnLst/>
            <a:rect r="r" b="b" t="t" l="l"/>
            <a:pathLst>
              <a:path h="6006185" w="7641580">
                <a:moveTo>
                  <a:pt x="0" y="0"/>
                </a:moveTo>
                <a:lnTo>
                  <a:pt x="7641580" y="0"/>
                </a:lnTo>
                <a:lnTo>
                  <a:pt x="7641580" y="6006185"/>
                </a:lnTo>
                <a:lnTo>
                  <a:pt x="0" y="6006185"/>
                </a:lnTo>
                <a:lnTo>
                  <a:pt x="0" y="0"/>
                </a:lnTo>
                <a:close/>
              </a:path>
            </a:pathLst>
          </a:custGeom>
          <a:blipFill>
            <a:blip r:embed="rId2"/>
            <a:stretch>
              <a:fillRect l="0" t="0" r="0" b="0"/>
            </a:stretch>
          </a:blipFill>
        </p:spPr>
      </p:sp>
      <p:sp>
        <p:nvSpPr>
          <p:cNvPr name="Freeform 3" id="3"/>
          <p:cNvSpPr/>
          <p:nvPr/>
        </p:nvSpPr>
        <p:spPr>
          <a:xfrm flipH="false" flipV="false" rot="0">
            <a:off x="1028700" y="3252115"/>
            <a:ext cx="7979738" cy="5947762"/>
          </a:xfrm>
          <a:custGeom>
            <a:avLst/>
            <a:gdLst/>
            <a:ahLst/>
            <a:cxnLst/>
            <a:rect r="r" b="b" t="t" l="l"/>
            <a:pathLst>
              <a:path h="5947762" w="7979738">
                <a:moveTo>
                  <a:pt x="0" y="0"/>
                </a:moveTo>
                <a:lnTo>
                  <a:pt x="7979738" y="0"/>
                </a:lnTo>
                <a:lnTo>
                  <a:pt x="7979738" y="5947762"/>
                </a:lnTo>
                <a:lnTo>
                  <a:pt x="0" y="5947762"/>
                </a:lnTo>
                <a:lnTo>
                  <a:pt x="0" y="0"/>
                </a:lnTo>
                <a:close/>
              </a:path>
            </a:pathLst>
          </a:custGeom>
          <a:blipFill>
            <a:blip r:embed="rId3"/>
            <a:stretch>
              <a:fillRect l="0" t="0" r="0" b="0"/>
            </a:stretch>
          </a:blipFill>
        </p:spPr>
      </p:sp>
      <p:sp>
        <p:nvSpPr>
          <p:cNvPr name="TextBox 4" id="4"/>
          <p:cNvSpPr txBox="true"/>
          <p:nvPr/>
        </p:nvSpPr>
        <p:spPr>
          <a:xfrm rot="0">
            <a:off x="1028700" y="2111488"/>
            <a:ext cx="4715139"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Bold Italics"/>
              </a:rPr>
              <a:t>Phương pháp với SVM</a:t>
            </a:r>
          </a:p>
        </p:txBody>
      </p:sp>
      <p:sp>
        <p:nvSpPr>
          <p:cNvPr name="TextBox 5" id="5"/>
          <p:cNvSpPr txBox="true"/>
          <p:nvPr/>
        </p:nvSpPr>
        <p:spPr>
          <a:xfrm rot="0">
            <a:off x="17430218" y="9363075"/>
            <a:ext cx="435769"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15</a:t>
            </a:r>
          </a:p>
        </p:txBody>
      </p:sp>
      <p:sp>
        <p:nvSpPr>
          <p:cNvPr name="TextBox 6" id="6"/>
          <p:cNvSpPr txBox="true"/>
          <p:nvPr/>
        </p:nvSpPr>
        <p:spPr>
          <a:xfrm rot="0">
            <a:off x="485489" y="714693"/>
            <a:ext cx="4575758"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III. Thực nghiệm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3289735"/>
            <a:ext cx="8047464" cy="5968565"/>
          </a:xfrm>
          <a:custGeom>
            <a:avLst/>
            <a:gdLst/>
            <a:ahLst/>
            <a:cxnLst/>
            <a:rect r="r" b="b" t="t" l="l"/>
            <a:pathLst>
              <a:path h="5968565" w="8047464">
                <a:moveTo>
                  <a:pt x="0" y="0"/>
                </a:moveTo>
                <a:lnTo>
                  <a:pt x="8047464" y="0"/>
                </a:lnTo>
                <a:lnTo>
                  <a:pt x="8047464" y="5968565"/>
                </a:lnTo>
                <a:lnTo>
                  <a:pt x="0" y="5968565"/>
                </a:lnTo>
                <a:lnTo>
                  <a:pt x="0" y="0"/>
                </a:lnTo>
                <a:close/>
              </a:path>
            </a:pathLst>
          </a:custGeom>
          <a:blipFill>
            <a:blip r:embed="rId2"/>
            <a:stretch>
              <a:fillRect l="-880" t="0" r="-880" b="0"/>
            </a:stretch>
          </a:blipFill>
        </p:spPr>
      </p:sp>
      <p:sp>
        <p:nvSpPr>
          <p:cNvPr name="Freeform 3" id="3"/>
          <p:cNvSpPr/>
          <p:nvPr/>
        </p:nvSpPr>
        <p:spPr>
          <a:xfrm flipH="false" flipV="false" rot="0">
            <a:off x="9497176" y="3289735"/>
            <a:ext cx="7762124" cy="5968565"/>
          </a:xfrm>
          <a:custGeom>
            <a:avLst/>
            <a:gdLst/>
            <a:ahLst/>
            <a:cxnLst/>
            <a:rect r="r" b="b" t="t" l="l"/>
            <a:pathLst>
              <a:path h="5968565" w="7762124">
                <a:moveTo>
                  <a:pt x="0" y="0"/>
                </a:moveTo>
                <a:lnTo>
                  <a:pt x="7762124" y="0"/>
                </a:lnTo>
                <a:lnTo>
                  <a:pt x="7762124" y="5968565"/>
                </a:lnTo>
                <a:lnTo>
                  <a:pt x="0" y="5968565"/>
                </a:lnTo>
                <a:lnTo>
                  <a:pt x="0" y="0"/>
                </a:lnTo>
                <a:close/>
              </a:path>
            </a:pathLst>
          </a:custGeom>
          <a:blipFill>
            <a:blip r:embed="rId3"/>
            <a:stretch>
              <a:fillRect l="0" t="0" r="0" b="0"/>
            </a:stretch>
          </a:blipFill>
        </p:spPr>
      </p:sp>
      <p:sp>
        <p:nvSpPr>
          <p:cNvPr name="TextBox 4" id="4"/>
          <p:cNvSpPr txBox="true"/>
          <p:nvPr/>
        </p:nvSpPr>
        <p:spPr>
          <a:xfrm rot="0">
            <a:off x="1028700" y="1783111"/>
            <a:ext cx="5486682" cy="524510"/>
          </a:xfrm>
          <a:prstGeom prst="rect">
            <a:avLst/>
          </a:prstGeom>
        </p:spPr>
        <p:txBody>
          <a:bodyPr anchor="t" rtlCol="false" tIns="0" lIns="0" bIns="0" rIns="0">
            <a:spAutoFit/>
          </a:bodyPr>
          <a:lstStyle/>
          <a:p>
            <a:pPr>
              <a:lnSpc>
                <a:spcPts val="4270"/>
              </a:lnSpc>
            </a:pPr>
            <a:r>
              <a:rPr lang="en-US" sz="3500">
                <a:solidFill>
                  <a:srgbClr val="D9D9D9"/>
                </a:solidFill>
                <a:latin typeface="Open Sans Bold Italics"/>
              </a:rPr>
              <a:t>Phương pháp với CNN</a:t>
            </a:r>
          </a:p>
        </p:txBody>
      </p:sp>
      <p:sp>
        <p:nvSpPr>
          <p:cNvPr name="TextBox 5" id="5"/>
          <p:cNvSpPr txBox="true"/>
          <p:nvPr/>
        </p:nvSpPr>
        <p:spPr>
          <a:xfrm rot="0">
            <a:off x="17430218" y="9363075"/>
            <a:ext cx="435769"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16</a:t>
            </a:r>
          </a:p>
        </p:txBody>
      </p:sp>
      <p:sp>
        <p:nvSpPr>
          <p:cNvPr name="TextBox 6" id="6"/>
          <p:cNvSpPr txBox="true"/>
          <p:nvPr/>
        </p:nvSpPr>
        <p:spPr>
          <a:xfrm rot="0">
            <a:off x="485489" y="714693"/>
            <a:ext cx="4575758"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III. Thực nghiệm</a:t>
            </a:r>
          </a:p>
        </p:txBody>
      </p:sp>
    </p:spTree>
  </p:cSld>
  <p:clrMapOvr>
    <a:masterClrMapping/>
  </p:clrMapOvr>
</p:sld>
</file>

<file path=ppt/slides/slide17.xml><?xml version="1.0" encoding="utf-8"?>
<p:sld xmlns:p="http://schemas.openxmlformats.org/presentationml/2006/main" xmlns:a="http://schemas.openxmlformats.org/drawingml/2006/main">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7430218" y="9363075"/>
            <a:ext cx="435769"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17</a:t>
            </a:r>
          </a:p>
        </p:txBody>
      </p:sp>
      <p:sp>
        <p:nvSpPr>
          <p:cNvPr name="TextBox 3" id="3"/>
          <p:cNvSpPr txBox="true"/>
          <p:nvPr/>
        </p:nvSpPr>
        <p:spPr>
          <a:xfrm rot="0">
            <a:off x="485489" y="714693"/>
            <a:ext cx="2646898"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IV. DEMO</a:t>
            </a:r>
          </a:p>
        </p:txBody>
      </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254490" y="4745038"/>
            <a:ext cx="3779020" cy="777875"/>
          </a:xfrm>
          <a:prstGeom prst="rect">
            <a:avLst/>
          </a:prstGeom>
        </p:spPr>
        <p:txBody>
          <a:bodyPr anchor="t" rtlCol="false" tIns="0" lIns="0" bIns="0" rIns="0">
            <a:spAutoFit/>
          </a:bodyPr>
          <a:lstStyle/>
          <a:p>
            <a:pPr algn="ctr">
              <a:lnSpc>
                <a:spcPts val="6100"/>
              </a:lnSpc>
            </a:pPr>
            <a:r>
              <a:rPr lang="en-US" sz="5000">
                <a:solidFill>
                  <a:srgbClr val="D9D9D9"/>
                </a:solidFill>
                <a:latin typeface="Open Sans Bold"/>
              </a:rPr>
              <a:t>Thank you!</a:t>
            </a:r>
          </a:p>
        </p:txBody>
      </p:sp>
      <p:sp>
        <p:nvSpPr>
          <p:cNvPr name="TextBox 3" id="3"/>
          <p:cNvSpPr txBox="true"/>
          <p:nvPr/>
        </p:nvSpPr>
        <p:spPr>
          <a:xfrm rot="0">
            <a:off x="17430218" y="9363075"/>
            <a:ext cx="435769"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18</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220203" y="1375007"/>
            <a:ext cx="8209754" cy="768364"/>
          </a:xfrm>
          <a:prstGeom prst="rect">
            <a:avLst/>
          </a:prstGeom>
        </p:spPr>
        <p:txBody>
          <a:bodyPr anchor="t" rtlCol="false" tIns="0" lIns="0" bIns="0" rIns="0">
            <a:spAutoFit/>
          </a:bodyPr>
          <a:lstStyle/>
          <a:p>
            <a:pPr algn="ctr">
              <a:lnSpc>
                <a:spcPts val="6093"/>
              </a:lnSpc>
              <a:spcBef>
                <a:spcPct val="0"/>
              </a:spcBef>
            </a:pPr>
            <a:r>
              <a:rPr lang="en-US" sz="4994" u="sng">
                <a:solidFill>
                  <a:srgbClr val="D9D9D9"/>
                </a:solidFill>
                <a:latin typeface="Open Sans"/>
              </a:rPr>
              <a:t>NỘI DUNG BÁO CÁO</a:t>
            </a:r>
          </a:p>
        </p:txBody>
      </p:sp>
      <p:sp>
        <p:nvSpPr>
          <p:cNvPr name="TextBox 3" id="3"/>
          <p:cNvSpPr txBox="true"/>
          <p:nvPr/>
        </p:nvSpPr>
        <p:spPr>
          <a:xfrm rot="0">
            <a:off x="3838555" y="3638142"/>
            <a:ext cx="4086290" cy="449580"/>
          </a:xfrm>
          <a:prstGeom prst="rect">
            <a:avLst/>
          </a:prstGeom>
        </p:spPr>
        <p:txBody>
          <a:bodyPr anchor="t" rtlCol="false" tIns="0" lIns="0" bIns="0" rIns="0">
            <a:spAutoFit/>
          </a:bodyPr>
          <a:lstStyle/>
          <a:p>
            <a:pPr>
              <a:lnSpc>
                <a:spcPts val="3660"/>
              </a:lnSpc>
              <a:spcBef>
                <a:spcPct val="0"/>
              </a:spcBef>
            </a:pPr>
            <a:r>
              <a:rPr lang="en-US" sz="3000">
                <a:solidFill>
                  <a:srgbClr val="D9D9D9"/>
                </a:solidFill>
                <a:latin typeface="Open Sans"/>
              </a:rPr>
              <a:t>GIỚI THIỆU BÀI TOÁN </a:t>
            </a:r>
          </a:p>
        </p:txBody>
      </p:sp>
      <p:sp>
        <p:nvSpPr>
          <p:cNvPr name="TextBox 4" id="4"/>
          <p:cNvSpPr txBox="true"/>
          <p:nvPr/>
        </p:nvSpPr>
        <p:spPr>
          <a:xfrm rot="0">
            <a:off x="10725254" y="3647667"/>
            <a:ext cx="3205130" cy="449580"/>
          </a:xfrm>
          <a:prstGeom prst="rect">
            <a:avLst/>
          </a:prstGeom>
        </p:spPr>
        <p:txBody>
          <a:bodyPr anchor="t" rtlCol="false" tIns="0" lIns="0" bIns="0" rIns="0">
            <a:spAutoFit/>
          </a:bodyPr>
          <a:lstStyle/>
          <a:p>
            <a:pPr>
              <a:lnSpc>
                <a:spcPts val="3660"/>
              </a:lnSpc>
              <a:spcBef>
                <a:spcPct val="0"/>
              </a:spcBef>
            </a:pPr>
            <a:r>
              <a:rPr lang="en-US" sz="3000">
                <a:solidFill>
                  <a:srgbClr val="D9D9D9"/>
                </a:solidFill>
                <a:latin typeface="Open Sans"/>
              </a:rPr>
              <a:t>PHƯƠNG PHÁP</a:t>
            </a:r>
          </a:p>
        </p:txBody>
      </p:sp>
      <p:sp>
        <p:nvSpPr>
          <p:cNvPr name="TextBox 5" id="5"/>
          <p:cNvSpPr txBox="true"/>
          <p:nvPr/>
        </p:nvSpPr>
        <p:spPr>
          <a:xfrm rot="0">
            <a:off x="3867130" y="5118498"/>
            <a:ext cx="3311831" cy="449580"/>
          </a:xfrm>
          <a:prstGeom prst="rect">
            <a:avLst/>
          </a:prstGeom>
        </p:spPr>
        <p:txBody>
          <a:bodyPr anchor="t" rtlCol="false" tIns="0" lIns="0" bIns="0" rIns="0">
            <a:spAutoFit/>
          </a:bodyPr>
          <a:lstStyle/>
          <a:p>
            <a:pPr>
              <a:lnSpc>
                <a:spcPts val="3660"/>
              </a:lnSpc>
              <a:spcBef>
                <a:spcPct val="0"/>
              </a:spcBef>
            </a:pPr>
            <a:r>
              <a:rPr lang="en-US" sz="3000">
                <a:solidFill>
                  <a:srgbClr val="D9D9D9"/>
                </a:solidFill>
                <a:latin typeface="Open Sans"/>
              </a:rPr>
              <a:t>THỰC NGHIỆM</a:t>
            </a:r>
          </a:p>
        </p:txBody>
      </p:sp>
      <p:sp>
        <p:nvSpPr>
          <p:cNvPr name="TextBox 6" id="6"/>
          <p:cNvSpPr txBox="true"/>
          <p:nvPr/>
        </p:nvSpPr>
        <p:spPr>
          <a:xfrm rot="0">
            <a:off x="10726016" y="5188830"/>
            <a:ext cx="2703940" cy="449580"/>
          </a:xfrm>
          <a:prstGeom prst="rect">
            <a:avLst/>
          </a:prstGeom>
        </p:spPr>
        <p:txBody>
          <a:bodyPr anchor="t" rtlCol="false" tIns="0" lIns="0" bIns="0" rIns="0">
            <a:spAutoFit/>
          </a:bodyPr>
          <a:lstStyle/>
          <a:p>
            <a:pPr>
              <a:lnSpc>
                <a:spcPts val="3660"/>
              </a:lnSpc>
              <a:spcBef>
                <a:spcPct val="0"/>
              </a:spcBef>
            </a:pPr>
            <a:r>
              <a:rPr lang="en-US" sz="3000">
                <a:solidFill>
                  <a:srgbClr val="D9D9D9"/>
                </a:solidFill>
                <a:latin typeface="Open Sans"/>
              </a:rPr>
              <a:t>DEMO</a:t>
            </a:r>
          </a:p>
        </p:txBody>
      </p:sp>
      <p:grpSp>
        <p:nvGrpSpPr>
          <p:cNvPr name="Group 7" id="7"/>
          <p:cNvGrpSpPr/>
          <p:nvPr/>
        </p:nvGrpSpPr>
        <p:grpSpPr>
          <a:xfrm rot="0">
            <a:off x="2287361" y="3438636"/>
            <a:ext cx="886691" cy="8866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9D9D9"/>
              </a:solidFill>
              <a:prstDash val="solid"/>
              <a:miter/>
            </a:ln>
          </p:spPr>
        </p:sp>
        <p:sp>
          <p:nvSpPr>
            <p:cNvPr name="TextBox 9" id="9"/>
            <p:cNvSpPr txBox="true"/>
            <p:nvPr/>
          </p:nvSpPr>
          <p:spPr>
            <a:xfrm>
              <a:off x="76200" y="76200"/>
              <a:ext cx="660400" cy="660400"/>
            </a:xfrm>
            <a:prstGeom prst="rect">
              <a:avLst/>
            </a:prstGeom>
          </p:spPr>
          <p:txBody>
            <a:bodyPr anchor="ctr" rtlCol="false" tIns="39682" lIns="39682" bIns="39682" rIns="39682"/>
            <a:lstStyle/>
            <a:p>
              <a:pPr algn="ctr">
                <a:lnSpc>
                  <a:spcPts val="2123"/>
                </a:lnSpc>
              </a:pPr>
            </a:p>
          </p:txBody>
        </p:sp>
      </p:grpSp>
      <p:sp>
        <p:nvSpPr>
          <p:cNvPr name="TextBox 10" id="10"/>
          <p:cNvSpPr txBox="true"/>
          <p:nvPr/>
        </p:nvSpPr>
        <p:spPr>
          <a:xfrm rot="0">
            <a:off x="2361833" y="3547448"/>
            <a:ext cx="737747" cy="602391"/>
          </a:xfrm>
          <a:prstGeom prst="rect">
            <a:avLst/>
          </a:prstGeom>
        </p:spPr>
        <p:txBody>
          <a:bodyPr anchor="t" rtlCol="false" tIns="0" lIns="0" bIns="0" rIns="0">
            <a:spAutoFit/>
          </a:bodyPr>
          <a:lstStyle/>
          <a:p>
            <a:pPr algn="ctr">
              <a:lnSpc>
                <a:spcPts val="4935"/>
              </a:lnSpc>
            </a:pPr>
            <a:r>
              <a:rPr lang="en-US" sz="3525">
                <a:solidFill>
                  <a:srgbClr val="D9D9D9">
                    <a:alpha val="82745"/>
                  </a:srgbClr>
                </a:solidFill>
                <a:latin typeface="Open Sans"/>
              </a:rPr>
              <a:t>01</a:t>
            </a:r>
          </a:p>
        </p:txBody>
      </p:sp>
      <p:grpSp>
        <p:nvGrpSpPr>
          <p:cNvPr name="Group 11" id="11"/>
          <p:cNvGrpSpPr/>
          <p:nvPr/>
        </p:nvGrpSpPr>
        <p:grpSpPr>
          <a:xfrm rot="0">
            <a:off x="9144000" y="3429111"/>
            <a:ext cx="886691" cy="8866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9D9D9"/>
              </a:solidFill>
              <a:prstDash val="solid"/>
              <a:miter/>
            </a:ln>
          </p:spPr>
        </p:sp>
        <p:sp>
          <p:nvSpPr>
            <p:cNvPr name="TextBox 13" id="13"/>
            <p:cNvSpPr txBox="true"/>
            <p:nvPr/>
          </p:nvSpPr>
          <p:spPr>
            <a:xfrm>
              <a:off x="76200" y="76200"/>
              <a:ext cx="660400" cy="660400"/>
            </a:xfrm>
            <a:prstGeom prst="rect">
              <a:avLst/>
            </a:prstGeom>
          </p:spPr>
          <p:txBody>
            <a:bodyPr anchor="ctr" rtlCol="false" tIns="39682" lIns="39682" bIns="39682" rIns="39682"/>
            <a:lstStyle/>
            <a:p>
              <a:pPr algn="ctr">
                <a:lnSpc>
                  <a:spcPts val="2123"/>
                </a:lnSpc>
              </a:pPr>
            </a:p>
          </p:txBody>
        </p:sp>
      </p:grpSp>
      <p:sp>
        <p:nvSpPr>
          <p:cNvPr name="TextBox 14" id="14"/>
          <p:cNvSpPr txBox="true"/>
          <p:nvPr/>
        </p:nvSpPr>
        <p:spPr>
          <a:xfrm rot="0">
            <a:off x="9218472" y="3537923"/>
            <a:ext cx="737747" cy="602391"/>
          </a:xfrm>
          <a:prstGeom prst="rect">
            <a:avLst/>
          </a:prstGeom>
        </p:spPr>
        <p:txBody>
          <a:bodyPr anchor="t" rtlCol="false" tIns="0" lIns="0" bIns="0" rIns="0">
            <a:spAutoFit/>
          </a:bodyPr>
          <a:lstStyle/>
          <a:p>
            <a:pPr algn="ctr">
              <a:lnSpc>
                <a:spcPts val="4935"/>
              </a:lnSpc>
            </a:pPr>
            <a:r>
              <a:rPr lang="en-US" sz="3525">
                <a:solidFill>
                  <a:srgbClr val="D9D9D9">
                    <a:alpha val="82745"/>
                  </a:srgbClr>
                </a:solidFill>
                <a:latin typeface="Open Sans"/>
              </a:rPr>
              <a:t>02</a:t>
            </a:r>
          </a:p>
        </p:txBody>
      </p:sp>
      <p:grpSp>
        <p:nvGrpSpPr>
          <p:cNvPr name="Group 15" id="15"/>
          <p:cNvGrpSpPr/>
          <p:nvPr/>
        </p:nvGrpSpPr>
        <p:grpSpPr>
          <a:xfrm rot="0">
            <a:off x="2287361" y="4942909"/>
            <a:ext cx="886691" cy="8866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9D9D9"/>
              </a:solidFill>
              <a:prstDash val="solid"/>
              <a:miter/>
            </a:ln>
          </p:spPr>
        </p:sp>
        <p:sp>
          <p:nvSpPr>
            <p:cNvPr name="TextBox 17" id="17"/>
            <p:cNvSpPr txBox="true"/>
            <p:nvPr/>
          </p:nvSpPr>
          <p:spPr>
            <a:xfrm>
              <a:off x="76200" y="76200"/>
              <a:ext cx="660400" cy="660400"/>
            </a:xfrm>
            <a:prstGeom prst="rect">
              <a:avLst/>
            </a:prstGeom>
          </p:spPr>
          <p:txBody>
            <a:bodyPr anchor="ctr" rtlCol="false" tIns="50800" lIns="50800" bIns="50800" rIns="50800"/>
            <a:lstStyle/>
            <a:p>
              <a:pPr algn="ctr">
                <a:lnSpc>
                  <a:spcPts val="2123"/>
                </a:lnSpc>
              </a:pPr>
            </a:p>
          </p:txBody>
        </p:sp>
      </p:grpSp>
      <p:sp>
        <p:nvSpPr>
          <p:cNvPr name="TextBox 18" id="18"/>
          <p:cNvSpPr txBox="true"/>
          <p:nvPr/>
        </p:nvSpPr>
        <p:spPr>
          <a:xfrm rot="0">
            <a:off x="2287361" y="5051823"/>
            <a:ext cx="886691" cy="602189"/>
          </a:xfrm>
          <a:prstGeom prst="rect">
            <a:avLst/>
          </a:prstGeom>
        </p:spPr>
        <p:txBody>
          <a:bodyPr anchor="t" rtlCol="false" tIns="0" lIns="0" bIns="0" rIns="0">
            <a:spAutoFit/>
          </a:bodyPr>
          <a:lstStyle/>
          <a:p>
            <a:pPr algn="ctr">
              <a:lnSpc>
                <a:spcPts val="4932"/>
              </a:lnSpc>
            </a:pPr>
            <a:r>
              <a:rPr lang="en-US" sz="3522">
                <a:solidFill>
                  <a:srgbClr val="D9D9D9"/>
                </a:solidFill>
                <a:latin typeface="Open Sans"/>
              </a:rPr>
              <a:t>03</a:t>
            </a:r>
          </a:p>
        </p:txBody>
      </p:sp>
      <p:grpSp>
        <p:nvGrpSpPr>
          <p:cNvPr name="Group 19" id="19"/>
          <p:cNvGrpSpPr/>
          <p:nvPr/>
        </p:nvGrpSpPr>
        <p:grpSpPr>
          <a:xfrm rot="0">
            <a:off x="9144000" y="4942909"/>
            <a:ext cx="886691" cy="88669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9D9D9"/>
              </a:solidFill>
              <a:prstDash val="solid"/>
              <a:miter/>
            </a:ln>
          </p:spPr>
        </p:sp>
        <p:sp>
          <p:nvSpPr>
            <p:cNvPr name="TextBox 21" id="21"/>
            <p:cNvSpPr txBox="true"/>
            <p:nvPr/>
          </p:nvSpPr>
          <p:spPr>
            <a:xfrm>
              <a:off x="76200" y="76200"/>
              <a:ext cx="660400" cy="660400"/>
            </a:xfrm>
            <a:prstGeom prst="rect">
              <a:avLst/>
            </a:prstGeom>
          </p:spPr>
          <p:txBody>
            <a:bodyPr anchor="ctr" rtlCol="false" tIns="50800" lIns="50800" bIns="50800" rIns="50800"/>
            <a:lstStyle/>
            <a:p>
              <a:pPr algn="ctr">
                <a:lnSpc>
                  <a:spcPts val="2123"/>
                </a:lnSpc>
              </a:pPr>
            </a:p>
          </p:txBody>
        </p:sp>
      </p:grpSp>
      <p:sp>
        <p:nvSpPr>
          <p:cNvPr name="TextBox 22" id="22"/>
          <p:cNvSpPr txBox="true"/>
          <p:nvPr/>
        </p:nvSpPr>
        <p:spPr>
          <a:xfrm rot="0">
            <a:off x="9144000" y="5051823"/>
            <a:ext cx="886691" cy="602189"/>
          </a:xfrm>
          <a:prstGeom prst="rect">
            <a:avLst/>
          </a:prstGeom>
        </p:spPr>
        <p:txBody>
          <a:bodyPr anchor="t" rtlCol="false" tIns="0" lIns="0" bIns="0" rIns="0">
            <a:spAutoFit/>
          </a:bodyPr>
          <a:lstStyle/>
          <a:p>
            <a:pPr algn="ctr">
              <a:lnSpc>
                <a:spcPts val="4932"/>
              </a:lnSpc>
            </a:pPr>
            <a:r>
              <a:rPr lang="en-US" sz="3522">
                <a:solidFill>
                  <a:srgbClr val="D9D9D9"/>
                </a:solidFill>
                <a:latin typeface="Open Sans"/>
              </a:rPr>
              <a:t>04</a:t>
            </a:r>
          </a:p>
        </p:txBody>
      </p:sp>
      <p:sp>
        <p:nvSpPr>
          <p:cNvPr name="TextBox 23" id="23"/>
          <p:cNvSpPr txBox="true"/>
          <p:nvPr/>
        </p:nvSpPr>
        <p:spPr>
          <a:xfrm rot="0">
            <a:off x="17539160" y="9363075"/>
            <a:ext cx="217884"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423266" y="2028507"/>
            <a:ext cx="6115894" cy="4736558"/>
            <a:chOff x="0" y="0"/>
            <a:chExt cx="1049496" cy="812800"/>
          </a:xfrm>
        </p:grpSpPr>
        <p:sp>
          <p:nvSpPr>
            <p:cNvPr name="Freeform 3" id="3"/>
            <p:cNvSpPr/>
            <p:nvPr/>
          </p:nvSpPr>
          <p:spPr>
            <a:xfrm flipH="false" flipV="false" rot="0">
              <a:off x="0" y="0"/>
              <a:ext cx="1049496" cy="812800"/>
            </a:xfrm>
            <a:custGeom>
              <a:avLst/>
              <a:gdLst/>
              <a:ahLst/>
              <a:cxnLst/>
              <a:rect r="r" b="b" t="t" l="l"/>
              <a:pathLst>
                <a:path h="812800" w="1049496">
                  <a:moveTo>
                    <a:pt x="83547" y="0"/>
                  </a:moveTo>
                  <a:lnTo>
                    <a:pt x="965949" y="0"/>
                  </a:lnTo>
                  <a:cubicBezTo>
                    <a:pt x="1012091" y="0"/>
                    <a:pt x="1049496" y="37405"/>
                    <a:pt x="1049496" y="83547"/>
                  </a:cubicBezTo>
                  <a:lnTo>
                    <a:pt x="1049496" y="729253"/>
                  </a:lnTo>
                  <a:cubicBezTo>
                    <a:pt x="1049496" y="775395"/>
                    <a:pt x="1012091" y="812800"/>
                    <a:pt x="965949" y="812800"/>
                  </a:cubicBezTo>
                  <a:lnTo>
                    <a:pt x="83547" y="812800"/>
                  </a:lnTo>
                  <a:cubicBezTo>
                    <a:pt x="37405" y="812800"/>
                    <a:pt x="0" y="775395"/>
                    <a:pt x="0" y="729253"/>
                  </a:cubicBezTo>
                  <a:lnTo>
                    <a:pt x="0" y="83547"/>
                  </a:lnTo>
                  <a:cubicBezTo>
                    <a:pt x="0" y="37405"/>
                    <a:pt x="37405" y="0"/>
                    <a:pt x="83547" y="0"/>
                  </a:cubicBezTo>
                  <a:close/>
                </a:path>
              </a:pathLst>
            </a:custGeom>
            <a:blipFill>
              <a:blip r:embed="rId2"/>
              <a:stretch>
                <a:fillRect l="0" t="0" r="-16133" b="0"/>
              </a:stretch>
            </a:blipFill>
          </p:spPr>
        </p:sp>
      </p:grpSp>
      <p:sp>
        <p:nvSpPr>
          <p:cNvPr name="TextBox 4" id="4"/>
          <p:cNvSpPr txBox="true"/>
          <p:nvPr/>
        </p:nvSpPr>
        <p:spPr>
          <a:xfrm rot="0">
            <a:off x="485489" y="714693"/>
            <a:ext cx="5797369"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I.Giới thiệu bài toán</a:t>
            </a:r>
          </a:p>
        </p:txBody>
      </p:sp>
      <p:sp>
        <p:nvSpPr>
          <p:cNvPr name="TextBox 5" id="5"/>
          <p:cNvSpPr txBox="true"/>
          <p:nvPr/>
        </p:nvSpPr>
        <p:spPr>
          <a:xfrm rot="0">
            <a:off x="1028700" y="2102723"/>
            <a:ext cx="9890912" cy="449580"/>
          </a:xfrm>
          <a:prstGeom prst="rect">
            <a:avLst/>
          </a:prstGeom>
        </p:spPr>
        <p:txBody>
          <a:bodyPr anchor="t" rtlCol="false" tIns="0" lIns="0" bIns="0" rIns="0">
            <a:spAutoFit/>
          </a:bodyPr>
          <a:lstStyle/>
          <a:p>
            <a:pPr>
              <a:lnSpc>
                <a:spcPts val="3660"/>
              </a:lnSpc>
            </a:pPr>
            <a:r>
              <a:rPr lang="en-US" sz="3000">
                <a:solidFill>
                  <a:srgbClr val="D9D9D9"/>
                </a:solidFill>
                <a:latin typeface="Open Sans"/>
              </a:rPr>
              <a:t>Bài toán: đếm số lượng nam nữ có trong một bức hình</a:t>
            </a:r>
          </a:p>
        </p:txBody>
      </p:sp>
      <p:sp>
        <p:nvSpPr>
          <p:cNvPr name="TextBox 6" id="6"/>
          <p:cNvSpPr txBox="true"/>
          <p:nvPr/>
        </p:nvSpPr>
        <p:spPr>
          <a:xfrm rot="0">
            <a:off x="1028700" y="2891838"/>
            <a:ext cx="9890912" cy="1106803"/>
          </a:xfrm>
          <a:prstGeom prst="rect">
            <a:avLst/>
          </a:prstGeom>
        </p:spPr>
        <p:txBody>
          <a:bodyPr anchor="t" rtlCol="false" tIns="0" lIns="0" bIns="0" rIns="0">
            <a:spAutoFit/>
          </a:bodyPr>
          <a:lstStyle/>
          <a:p>
            <a:pPr>
              <a:lnSpc>
                <a:spcPts val="4560"/>
              </a:lnSpc>
            </a:pPr>
            <a:r>
              <a:rPr lang="en-US" sz="3000" u="sng">
                <a:solidFill>
                  <a:srgbClr val="D9D9D9"/>
                </a:solidFill>
                <a:latin typeface="Open Sans"/>
              </a:rPr>
              <a:t>Input: </a:t>
            </a:r>
          </a:p>
          <a:p>
            <a:pPr marL="647711" indent="-323856" lvl="1">
              <a:lnSpc>
                <a:spcPts val="4560"/>
              </a:lnSpc>
              <a:buFont typeface="Arial"/>
              <a:buChar char="•"/>
            </a:pPr>
            <a:r>
              <a:rPr lang="en-US" sz="3000">
                <a:solidFill>
                  <a:srgbClr val="D9D9D9"/>
                </a:solidFill>
                <a:latin typeface="Open Sans"/>
              </a:rPr>
              <a:t>Một hình ảnh một nhóm người có thấy được mặt</a:t>
            </a:r>
          </a:p>
        </p:txBody>
      </p:sp>
      <p:sp>
        <p:nvSpPr>
          <p:cNvPr name="TextBox 7" id="7"/>
          <p:cNvSpPr txBox="true"/>
          <p:nvPr/>
        </p:nvSpPr>
        <p:spPr>
          <a:xfrm rot="0">
            <a:off x="1028700" y="4320586"/>
            <a:ext cx="6804736" cy="1651633"/>
          </a:xfrm>
          <a:prstGeom prst="rect">
            <a:avLst/>
          </a:prstGeom>
        </p:spPr>
        <p:txBody>
          <a:bodyPr anchor="t" rtlCol="false" tIns="0" lIns="0" bIns="0" rIns="0">
            <a:spAutoFit/>
          </a:bodyPr>
          <a:lstStyle/>
          <a:p>
            <a:pPr>
              <a:lnSpc>
                <a:spcPts val="4470"/>
              </a:lnSpc>
            </a:pPr>
            <a:r>
              <a:rPr lang="en-US" sz="3000" u="sng">
                <a:solidFill>
                  <a:srgbClr val="D9D9D9"/>
                </a:solidFill>
                <a:latin typeface="Open Sans"/>
              </a:rPr>
              <a:t>Output: </a:t>
            </a:r>
          </a:p>
          <a:p>
            <a:pPr marL="647711" indent="-323856" lvl="1">
              <a:lnSpc>
                <a:spcPts val="4470"/>
              </a:lnSpc>
              <a:buFont typeface="Arial"/>
              <a:buChar char="•"/>
            </a:pPr>
            <a:r>
              <a:rPr lang="en-US" sz="3000">
                <a:solidFill>
                  <a:srgbClr val="D9D9D9"/>
                </a:solidFill>
                <a:latin typeface="Open Sans"/>
              </a:rPr>
              <a:t>Số lương nam trong hình</a:t>
            </a:r>
          </a:p>
          <a:p>
            <a:pPr marL="647711" indent="-323856" lvl="1">
              <a:lnSpc>
                <a:spcPts val="4470"/>
              </a:lnSpc>
              <a:buFont typeface="Arial"/>
              <a:buChar char="•"/>
            </a:pPr>
            <a:r>
              <a:rPr lang="en-US" sz="3000">
                <a:solidFill>
                  <a:srgbClr val="D9D9D9"/>
                </a:solidFill>
                <a:latin typeface="Open Sans"/>
              </a:rPr>
              <a:t>Số lượng nữ trong hình</a:t>
            </a:r>
          </a:p>
        </p:txBody>
      </p:sp>
      <p:sp>
        <p:nvSpPr>
          <p:cNvPr name="TextBox 8" id="8"/>
          <p:cNvSpPr txBox="true"/>
          <p:nvPr/>
        </p:nvSpPr>
        <p:spPr>
          <a:xfrm rot="0">
            <a:off x="17539160" y="9363075"/>
            <a:ext cx="217884"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3</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782528"/>
            <a:ext cx="15966819" cy="1581149"/>
          </a:xfrm>
          <a:prstGeom prst="rect">
            <a:avLst/>
          </a:prstGeom>
        </p:spPr>
        <p:txBody>
          <a:bodyPr anchor="t" rtlCol="false" tIns="0" lIns="0" bIns="0" rIns="0">
            <a:spAutoFit/>
          </a:bodyPr>
          <a:lstStyle/>
          <a:p>
            <a:pPr>
              <a:lnSpc>
                <a:spcPts val="4200"/>
              </a:lnSpc>
            </a:pPr>
            <a:r>
              <a:rPr lang="en-US" sz="3000">
                <a:solidFill>
                  <a:srgbClr val="D9D9D9"/>
                </a:solidFill>
                <a:latin typeface="Open Sans"/>
              </a:rPr>
              <a:t>Mục đích:</a:t>
            </a:r>
          </a:p>
          <a:p>
            <a:pPr marL="647711" indent="-323856" lvl="1">
              <a:lnSpc>
                <a:spcPts val="4200"/>
              </a:lnSpc>
              <a:buFont typeface="Arial"/>
              <a:buChar char="•"/>
            </a:pPr>
            <a:r>
              <a:rPr lang="en-US" sz="3000">
                <a:solidFill>
                  <a:srgbClr val="D9D9D9"/>
                </a:solidFill>
                <a:latin typeface="Open Sans"/>
              </a:rPr>
              <a:t>Tự động hóa quá trình phân loại giới tính từ hình ảnh, giúp giảm bớt công việc thủ công và tăng hiệu quả.</a:t>
            </a:r>
          </a:p>
        </p:txBody>
      </p:sp>
      <p:sp>
        <p:nvSpPr>
          <p:cNvPr name="TextBox 3" id="3"/>
          <p:cNvSpPr txBox="true"/>
          <p:nvPr/>
        </p:nvSpPr>
        <p:spPr>
          <a:xfrm rot="0">
            <a:off x="1028700" y="4112395"/>
            <a:ext cx="15677491" cy="2733673"/>
          </a:xfrm>
          <a:prstGeom prst="rect">
            <a:avLst/>
          </a:prstGeom>
        </p:spPr>
        <p:txBody>
          <a:bodyPr anchor="t" rtlCol="false" tIns="0" lIns="0" bIns="0" rIns="0">
            <a:spAutoFit/>
          </a:bodyPr>
          <a:lstStyle/>
          <a:p>
            <a:pPr>
              <a:lnSpc>
                <a:spcPts val="4350"/>
              </a:lnSpc>
            </a:pPr>
            <a:r>
              <a:rPr lang="en-US" sz="3000">
                <a:solidFill>
                  <a:srgbClr val="D9D9D9"/>
                </a:solidFill>
                <a:latin typeface="Open Sans"/>
              </a:rPr>
              <a:t>Việc phân loại giới tính có thể hỗ trợ nhiều lĩnh vực khác nhau:</a:t>
            </a:r>
          </a:p>
          <a:p>
            <a:pPr marL="647711" indent="-323856" lvl="1">
              <a:lnSpc>
                <a:spcPts val="4350"/>
              </a:lnSpc>
              <a:buFont typeface="Arial"/>
              <a:buChar char="•"/>
            </a:pPr>
            <a:r>
              <a:rPr lang="en-US" sz="3000">
                <a:solidFill>
                  <a:srgbClr val="D9D9D9"/>
                </a:solidFill>
                <a:latin typeface="Open Sans"/>
              </a:rPr>
              <a:t>Trong giáo dục, nó có thể giúp theo dõi sự cân đối giới tính trong một lớp học hoặc trường học. Trong nghiên cứu xã hội, nó có thể giúp phân tích xu hướng và mô hình giới tính. Trong quảng cáo và tiếp thị, nó có thể giúp tùy chỉnh nội dung dựa trên đối tượng mục tiêu.</a:t>
            </a:r>
          </a:p>
        </p:txBody>
      </p:sp>
      <p:sp>
        <p:nvSpPr>
          <p:cNvPr name="TextBox 4" id="4"/>
          <p:cNvSpPr txBox="true"/>
          <p:nvPr/>
        </p:nvSpPr>
        <p:spPr>
          <a:xfrm rot="0">
            <a:off x="17539160" y="9363075"/>
            <a:ext cx="217884"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4</a:t>
            </a:r>
          </a:p>
        </p:txBody>
      </p:sp>
      <p:sp>
        <p:nvSpPr>
          <p:cNvPr name="TextBox 5" id="5"/>
          <p:cNvSpPr txBox="true"/>
          <p:nvPr/>
        </p:nvSpPr>
        <p:spPr>
          <a:xfrm rot="0">
            <a:off x="485489" y="714693"/>
            <a:ext cx="5797369"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I.Giới thiệu bài toán</a:t>
            </a: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160590" y="1627974"/>
            <a:ext cx="9087220" cy="3387723"/>
          </a:xfrm>
          <a:prstGeom prst="rect">
            <a:avLst/>
          </a:prstGeom>
        </p:spPr>
        <p:txBody>
          <a:bodyPr anchor="t" rtlCol="false" tIns="0" lIns="0" bIns="0" rIns="0">
            <a:spAutoFit/>
          </a:bodyPr>
          <a:lstStyle/>
          <a:p>
            <a:pPr>
              <a:lnSpc>
                <a:spcPts val="5425"/>
              </a:lnSpc>
            </a:pPr>
            <a:r>
              <a:rPr lang="en-US" sz="3500">
                <a:solidFill>
                  <a:srgbClr val="D9D9D9"/>
                </a:solidFill>
                <a:latin typeface="Open Sans"/>
              </a:rPr>
              <a:t>Phương pháp sử dụng:</a:t>
            </a:r>
          </a:p>
          <a:p>
            <a:pPr marL="755659" indent="-377829" lvl="1">
              <a:lnSpc>
                <a:spcPts val="5425"/>
              </a:lnSpc>
              <a:buFont typeface="Arial"/>
              <a:buChar char="•"/>
            </a:pPr>
            <a:r>
              <a:rPr lang="en-US" sz="3500">
                <a:solidFill>
                  <a:srgbClr val="D9D9D9"/>
                </a:solidFill>
                <a:latin typeface="Open Sans"/>
              </a:rPr>
              <a:t> Haar Cascade để detect khuôn mặt</a:t>
            </a:r>
          </a:p>
          <a:p>
            <a:pPr marL="755659" indent="-377829" lvl="1">
              <a:lnSpc>
                <a:spcPts val="5425"/>
              </a:lnSpc>
              <a:buFont typeface="Arial"/>
              <a:buChar char="•"/>
            </a:pPr>
            <a:r>
              <a:rPr lang="en-US" sz="3500">
                <a:solidFill>
                  <a:srgbClr val="D9D9D9"/>
                </a:solidFill>
                <a:latin typeface="Open Sans"/>
              </a:rPr>
              <a:t> Phân loại giới tính bằng hai cách: </a:t>
            </a:r>
          </a:p>
          <a:p>
            <a:pPr marL="755659" indent="-377829" lvl="1">
              <a:lnSpc>
                <a:spcPts val="5425"/>
              </a:lnSpc>
              <a:buFont typeface="Arial"/>
              <a:buChar char="•"/>
            </a:pPr>
            <a:r>
              <a:rPr lang="en-US" sz="3500">
                <a:solidFill>
                  <a:srgbClr val="D9D9D9"/>
                </a:solidFill>
                <a:latin typeface="Open Sans"/>
              </a:rPr>
              <a:t> Sử dụng CNN (Khôi)</a:t>
            </a:r>
          </a:p>
          <a:p>
            <a:pPr marL="755659" indent="-377829" lvl="1">
              <a:lnSpc>
                <a:spcPts val="5425"/>
              </a:lnSpc>
              <a:buFont typeface="Arial"/>
              <a:buChar char="•"/>
            </a:pPr>
            <a:r>
              <a:rPr lang="en-US" sz="3500">
                <a:solidFill>
                  <a:srgbClr val="D9D9D9"/>
                </a:solidFill>
                <a:latin typeface="Open Sans"/>
              </a:rPr>
              <a:t> Sử dụng SVM (Quân)</a:t>
            </a:r>
          </a:p>
        </p:txBody>
      </p:sp>
      <p:sp>
        <p:nvSpPr>
          <p:cNvPr name="TextBox 3" id="3"/>
          <p:cNvSpPr txBox="true"/>
          <p:nvPr/>
        </p:nvSpPr>
        <p:spPr>
          <a:xfrm rot="0">
            <a:off x="17539160" y="9363075"/>
            <a:ext cx="217884"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5</a:t>
            </a:r>
          </a:p>
        </p:txBody>
      </p:sp>
      <p:sp>
        <p:nvSpPr>
          <p:cNvPr name="TextBox 4" id="4"/>
          <p:cNvSpPr txBox="true"/>
          <p:nvPr/>
        </p:nvSpPr>
        <p:spPr>
          <a:xfrm rot="0">
            <a:off x="485489" y="714693"/>
            <a:ext cx="5797369"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 Phương pháp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660122"/>
            <a:ext cx="3268494" cy="644523"/>
          </a:xfrm>
          <a:prstGeom prst="rect">
            <a:avLst/>
          </a:prstGeom>
        </p:spPr>
        <p:txBody>
          <a:bodyPr anchor="t" rtlCol="false" tIns="0" lIns="0" bIns="0" rIns="0">
            <a:spAutoFit/>
          </a:bodyPr>
          <a:lstStyle/>
          <a:p>
            <a:pPr>
              <a:lnSpc>
                <a:spcPts val="5425"/>
              </a:lnSpc>
            </a:pPr>
            <a:r>
              <a:rPr lang="en-US" sz="3500">
                <a:solidFill>
                  <a:srgbClr val="D9D9D9"/>
                </a:solidFill>
                <a:latin typeface="Open Sans Bold"/>
              </a:rPr>
              <a:t>Haar Cascade:</a:t>
            </a:r>
          </a:p>
        </p:txBody>
      </p:sp>
      <p:sp>
        <p:nvSpPr>
          <p:cNvPr name="TextBox 3" id="3"/>
          <p:cNvSpPr txBox="true"/>
          <p:nvPr/>
        </p:nvSpPr>
        <p:spPr>
          <a:xfrm rot="0">
            <a:off x="17539160" y="9363075"/>
            <a:ext cx="217884"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6</a:t>
            </a:r>
          </a:p>
        </p:txBody>
      </p:sp>
      <p:sp>
        <p:nvSpPr>
          <p:cNvPr name="TextBox 4" id="4"/>
          <p:cNvSpPr txBox="true"/>
          <p:nvPr/>
        </p:nvSpPr>
        <p:spPr>
          <a:xfrm rot="0">
            <a:off x="485489" y="714693"/>
            <a:ext cx="5797369"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 Phương pháp</a:t>
            </a:r>
          </a:p>
        </p:txBody>
      </p:sp>
      <p:sp>
        <p:nvSpPr>
          <p:cNvPr name="TextBox 5" id="5"/>
          <p:cNvSpPr txBox="true"/>
          <p:nvPr/>
        </p:nvSpPr>
        <p:spPr>
          <a:xfrm rot="0">
            <a:off x="757095" y="2742795"/>
            <a:ext cx="16773811" cy="2735580"/>
          </a:xfrm>
          <a:prstGeom prst="rect">
            <a:avLst/>
          </a:prstGeom>
        </p:spPr>
        <p:txBody>
          <a:bodyPr anchor="t" rtlCol="false" tIns="0" lIns="0" bIns="0" rIns="0">
            <a:spAutoFit/>
          </a:bodyPr>
          <a:lstStyle/>
          <a:p>
            <a:pPr algn="just" marL="647711" indent="-323856" lvl="1">
              <a:lnSpc>
                <a:spcPts val="3660"/>
              </a:lnSpc>
              <a:buFont typeface="Arial"/>
              <a:buChar char="•"/>
            </a:pPr>
            <a:r>
              <a:rPr lang="en-US" sz="3000">
                <a:solidFill>
                  <a:srgbClr val="D9D9D9"/>
                </a:solidFill>
                <a:latin typeface="Open Sans"/>
              </a:rPr>
              <a:t>Haar Cascade là một thuật toán được tạo ra dựa trên những tính năng đó để phát hiện đối tượng (có thể là khuôn mặt, mắt, tay, đồ vật,…) được đề xuất vào năm 2001 bởi Paul Viola và Michael Jones.</a:t>
            </a:r>
          </a:p>
          <a:p>
            <a:pPr algn="just">
              <a:lnSpc>
                <a:spcPts val="3660"/>
              </a:lnSpc>
            </a:pPr>
          </a:p>
          <a:p>
            <a:pPr algn="just" marL="647711" indent="-323856" lvl="1">
              <a:lnSpc>
                <a:spcPts val="3660"/>
              </a:lnSpc>
              <a:buFont typeface="Arial"/>
              <a:buChar char="•"/>
            </a:pPr>
            <a:r>
              <a:rPr lang="en-US" sz="3000">
                <a:solidFill>
                  <a:srgbClr val="D9D9D9"/>
                </a:solidFill>
                <a:latin typeface="Open Sans"/>
              </a:rPr>
              <a:t>Haar Cascade về cơ bản là sử dụng các đặc trưng loại Haar và sau đó sử dụng thật nhiều đặc trưng đó qua nhiều lượt (cascade) để tạo thành một cỗ máy nhận diện hoàn chỉnh.</a:t>
            </a:r>
          </a:p>
        </p:txBody>
      </p:sp>
      <p:sp>
        <p:nvSpPr>
          <p:cNvPr name="TextBox 6" id="6"/>
          <p:cNvSpPr txBox="true"/>
          <p:nvPr/>
        </p:nvSpPr>
        <p:spPr>
          <a:xfrm rot="0">
            <a:off x="1028700" y="8843010"/>
            <a:ext cx="12083552" cy="415290"/>
          </a:xfrm>
          <a:prstGeom prst="rect">
            <a:avLst/>
          </a:prstGeom>
        </p:spPr>
        <p:txBody>
          <a:bodyPr anchor="t" rtlCol="false" tIns="0" lIns="0" bIns="0" rIns="0">
            <a:spAutoFit/>
          </a:bodyPr>
          <a:lstStyle/>
          <a:p>
            <a:pPr>
              <a:lnSpc>
                <a:spcPts val="3359"/>
              </a:lnSpc>
            </a:pPr>
            <a:r>
              <a:rPr lang="en-US" sz="2399">
                <a:solidFill>
                  <a:srgbClr val="D9D9D9"/>
                </a:solidFill>
                <a:latin typeface="Arimo"/>
              </a:rPr>
              <a:t>Link: </a:t>
            </a:r>
            <a:r>
              <a:rPr lang="en-US" sz="2399" u="sng">
                <a:solidFill>
                  <a:srgbClr val="D9D9D9"/>
                </a:solidFill>
                <a:latin typeface="Arimo"/>
                <a:hlinkClick r:id="rId2" tooltip="https://docs.opencv.org/4.x/db/d28/tutorial_cascade_classifier.html"/>
              </a:rPr>
              <a:t>https://docs.opencv.org/4.x/db/d28/tutorial_cascade_classifier.html</a:t>
            </a:r>
          </a:p>
        </p:txBody>
      </p:sp>
      <p:sp>
        <p:nvSpPr>
          <p:cNvPr name="TextBox 7" id="7"/>
          <p:cNvSpPr txBox="true"/>
          <p:nvPr/>
        </p:nvSpPr>
        <p:spPr>
          <a:xfrm rot="0">
            <a:off x="769349" y="6153653"/>
            <a:ext cx="16987695" cy="1363980"/>
          </a:xfrm>
          <a:prstGeom prst="rect">
            <a:avLst/>
          </a:prstGeom>
        </p:spPr>
        <p:txBody>
          <a:bodyPr anchor="t" rtlCol="false" tIns="0" lIns="0" bIns="0" rIns="0">
            <a:spAutoFit/>
          </a:bodyPr>
          <a:lstStyle/>
          <a:p>
            <a:pPr marL="647711" indent="-323856" lvl="1">
              <a:lnSpc>
                <a:spcPts val="3660"/>
              </a:lnSpc>
              <a:buFont typeface="Arial"/>
              <a:buChar char="•"/>
            </a:pPr>
            <a:r>
              <a:rPr lang="en-US" sz="3000">
                <a:solidFill>
                  <a:srgbClr val="D9D9D9"/>
                </a:solidFill>
                <a:latin typeface="Open Sans"/>
              </a:rPr>
              <a:t>Trong bài toán này, việc phát hiện khuôn mặt là một bước quan trọng. Haar Cascade là một phương pháp phát hiện khuôn mặt hiệu quả và nhanh chóng, giúp tăng tốc độ và độ chính xác của bài toán.</a:t>
            </a: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573655"/>
            <a:ext cx="3268494" cy="644523"/>
          </a:xfrm>
          <a:prstGeom prst="rect">
            <a:avLst/>
          </a:prstGeom>
        </p:spPr>
        <p:txBody>
          <a:bodyPr anchor="t" rtlCol="false" tIns="0" lIns="0" bIns="0" rIns="0">
            <a:spAutoFit/>
          </a:bodyPr>
          <a:lstStyle/>
          <a:p>
            <a:pPr>
              <a:lnSpc>
                <a:spcPts val="5425"/>
              </a:lnSpc>
            </a:pPr>
            <a:r>
              <a:rPr lang="en-US" sz="3500">
                <a:solidFill>
                  <a:srgbClr val="D9D9D9"/>
                </a:solidFill>
                <a:latin typeface="Open Sans Bold"/>
              </a:rPr>
              <a:t>Mô hình CNN:</a:t>
            </a:r>
          </a:p>
        </p:txBody>
      </p:sp>
      <p:sp>
        <p:nvSpPr>
          <p:cNvPr name="TextBox 3" id="3"/>
          <p:cNvSpPr txBox="true"/>
          <p:nvPr/>
        </p:nvSpPr>
        <p:spPr>
          <a:xfrm rot="0">
            <a:off x="17539160" y="9363075"/>
            <a:ext cx="217884"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7</a:t>
            </a:r>
          </a:p>
        </p:txBody>
      </p:sp>
      <p:sp>
        <p:nvSpPr>
          <p:cNvPr name="TextBox 4" id="4"/>
          <p:cNvSpPr txBox="true"/>
          <p:nvPr/>
        </p:nvSpPr>
        <p:spPr>
          <a:xfrm rot="0">
            <a:off x="485489" y="714693"/>
            <a:ext cx="5797369"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 Phương pháp</a:t>
            </a:r>
          </a:p>
        </p:txBody>
      </p:sp>
      <p:sp>
        <p:nvSpPr>
          <p:cNvPr name="TextBox 5" id="5"/>
          <p:cNvSpPr txBox="true"/>
          <p:nvPr/>
        </p:nvSpPr>
        <p:spPr>
          <a:xfrm rot="0">
            <a:off x="485489" y="2570603"/>
            <a:ext cx="16773811" cy="6393180"/>
          </a:xfrm>
          <a:prstGeom prst="rect">
            <a:avLst/>
          </a:prstGeom>
        </p:spPr>
        <p:txBody>
          <a:bodyPr anchor="t" rtlCol="false" tIns="0" lIns="0" bIns="0" rIns="0">
            <a:spAutoFit/>
          </a:bodyPr>
          <a:lstStyle/>
          <a:p>
            <a:pPr algn="just" marL="647711" indent="-323856" lvl="1">
              <a:lnSpc>
                <a:spcPts val="3660"/>
              </a:lnSpc>
              <a:buFont typeface="Arial"/>
              <a:buChar char="•"/>
            </a:pPr>
            <a:r>
              <a:rPr lang="en-US" sz="3000">
                <a:solidFill>
                  <a:srgbClr val="D9D9D9"/>
                </a:solidFill>
                <a:latin typeface="Open Sans"/>
              </a:rPr>
              <a:t>CNN được viết tắt của Convolutional Neural Network hay còn được gọi là CNNs mang nơ-ron tích chập, là một trong những mô hình Deep Learning</a:t>
            </a:r>
            <a:r>
              <a:rPr lang="en-US" sz="3000">
                <a:solidFill>
                  <a:srgbClr val="D9D9D9"/>
                </a:solidFill>
                <a:latin typeface="Open Sans"/>
              </a:rPr>
              <a:t> cực kỳ tiên tiến, bởi chúng cho phép xây dựng những hệ thống có độ chính xác cao. Nhờ khả năng đó, CNNs có rất nhiều ứng dụng, đặc biệt là những bài toán cần nhận dạng vật thể (object) trong ảnh. </a:t>
            </a:r>
          </a:p>
          <a:p>
            <a:pPr algn="just" marL="647711" indent="-323856" lvl="1">
              <a:lnSpc>
                <a:spcPts val="3660"/>
              </a:lnSpc>
              <a:buFont typeface="Arial"/>
              <a:buChar char="•"/>
            </a:pPr>
            <a:r>
              <a:rPr lang="en-US" sz="3000">
                <a:solidFill>
                  <a:srgbClr val="D9D9D9"/>
                </a:solidFill>
                <a:latin typeface="Open Sans"/>
              </a:rPr>
              <a:t>Sử dụng lại mạng CNN custom của SkillCate.</a:t>
            </a:r>
          </a:p>
          <a:p>
            <a:pPr algn="just" marL="647711" indent="-323856" lvl="1">
              <a:lnSpc>
                <a:spcPts val="3660"/>
              </a:lnSpc>
              <a:buFont typeface="Arial"/>
              <a:buChar char="•"/>
            </a:pPr>
            <a:r>
              <a:rPr lang="en-US" sz="3000">
                <a:solidFill>
                  <a:srgbClr val="D9D9D9"/>
                </a:solidFill>
                <a:latin typeface="Open Sans"/>
              </a:rPr>
              <a:t>Đầu vào là ảnh 100x100x1.</a:t>
            </a:r>
          </a:p>
          <a:p>
            <a:pPr algn="just" marL="647711" indent="-323856" lvl="1">
              <a:lnSpc>
                <a:spcPts val="3660"/>
              </a:lnSpc>
              <a:buFont typeface="Arial"/>
              <a:buChar char="•"/>
            </a:pPr>
            <a:r>
              <a:rPr lang="en-US" sz="3000">
                <a:solidFill>
                  <a:srgbClr val="D9D9D9"/>
                </a:solidFill>
                <a:latin typeface="Open Sans"/>
              </a:rPr>
              <a:t>4 lớp Convolution với hàm kích hoạt ‘relu’, Dropout(0.1) kèm MaxPooling với pool_size=(2,2). 1 lớp Flatten để chuyển các đặc trưng trích xuất được thành vector 1D. 1 lớp Fully Connected với 128 đơn vị và hàm kích hoạt ‘relu‘. 1 lớp Sigmoid (output).</a:t>
            </a:r>
          </a:p>
          <a:p>
            <a:pPr algn="just" marL="647711" indent="-323856" lvl="1">
              <a:lnSpc>
                <a:spcPts val="3660"/>
              </a:lnSpc>
              <a:buFont typeface="Arial"/>
              <a:buChar char="•"/>
            </a:pPr>
            <a:r>
              <a:rPr lang="en-US" sz="3000">
                <a:solidFill>
                  <a:srgbClr val="D9D9D9"/>
                </a:solidFill>
                <a:latin typeface="Open Sans"/>
              </a:rPr>
              <a:t>Optimizer là ‘adam’. </a:t>
            </a:r>
          </a:p>
          <a:p>
            <a:pPr algn="just" marL="647711" indent="-323856" lvl="1">
              <a:lnSpc>
                <a:spcPts val="3660"/>
              </a:lnSpc>
              <a:buFont typeface="Arial"/>
              <a:buChar char="•"/>
            </a:pPr>
            <a:r>
              <a:rPr lang="en-US" sz="3000">
                <a:solidFill>
                  <a:srgbClr val="D9D9D9"/>
                </a:solidFill>
                <a:latin typeface="Open Sans"/>
              </a:rPr>
              <a:t>Hàm loss là ‘sparse_categorical_crossentropy’.</a:t>
            </a:r>
          </a:p>
          <a:p>
            <a:pPr algn="just" marL="647711" indent="-323856" lvl="1">
              <a:lnSpc>
                <a:spcPts val="3660"/>
              </a:lnSpc>
              <a:buFont typeface="Arial"/>
              <a:buChar char="•"/>
            </a:pPr>
            <a:r>
              <a:rPr lang="en-US" sz="3000">
                <a:solidFill>
                  <a:srgbClr val="D9D9D9"/>
                </a:solidFill>
                <a:latin typeface="Open Sans"/>
              </a:rPr>
              <a:t>Call back: </a:t>
            </a:r>
            <a:r>
              <a:rPr lang="en-US" sz="3000">
                <a:solidFill>
                  <a:srgbClr val="D9D9D9"/>
                </a:solidFill>
                <a:latin typeface="Open Sans"/>
              </a:rPr>
              <a:t>ModelCheckpoint sử dụng ‘loss’</a:t>
            </a:r>
          </a:p>
          <a:p>
            <a:pPr algn="just" marL="647711" indent="-323856" lvl="1">
              <a:lnSpc>
                <a:spcPts val="3660"/>
              </a:lnSpc>
              <a:buFont typeface="Arial"/>
              <a:buChar char="•"/>
            </a:pPr>
            <a:r>
              <a:rPr lang="en-US" sz="3000">
                <a:solidFill>
                  <a:srgbClr val="D9D9D9"/>
                </a:solidFill>
                <a:latin typeface="Open Sans"/>
              </a:rPr>
              <a:t>Epochs: 30 lần.</a:t>
            </a:r>
          </a:p>
          <a:p>
            <a:pPr algn="just" marL="647711" indent="-323856" lvl="1">
              <a:lnSpc>
                <a:spcPts val="3660"/>
              </a:lnSpc>
              <a:buFont typeface="Arial"/>
              <a:buChar char="•"/>
            </a:pPr>
            <a:r>
              <a:rPr lang="en-US" sz="3000">
                <a:solidFill>
                  <a:srgbClr val="D9D9D9"/>
                </a:solidFill>
                <a:latin typeface="Open Sans"/>
              </a:rPr>
              <a:t>batch_size = 16.</a:t>
            </a:r>
          </a:p>
        </p:txBody>
      </p:sp>
      <p:sp>
        <p:nvSpPr>
          <p:cNvPr name="TextBox 6" id="6"/>
          <p:cNvSpPr txBox="true"/>
          <p:nvPr/>
        </p:nvSpPr>
        <p:spPr>
          <a:xfrm rot="0">
            <a:off x="6846844" y="9131935"/>
            <a:ext cx="4051102" cy="500380"/>
          </a:xfrm>
          <a:prstGeom prst="rect">
            <a:avLst/>
          </a:prstGeom>
        </p:spPr>
        <p:txBody>
          <a:bodyPr anchor="t" rtlCol="false" tIns="0" lIns="0" bIns="0" rIns="0">
            <a:spAutoFit/>
          </a:bodyPr>
          <a:lstStyle/>
          <a:p>
            <a:pPr>
              <a:lnSpc>
                <a:spcPts val="3919"/>
              </a:lnSpc>
            </a:pPr>
            <a:r>
              <a:rPr lang="en-US" sz="2799" u="sng">
                <a:solidFill>
                  <a:srgbClr val="D9D9D9"/>
                </a:solidFill>
                <a:latin typeface="Arimo"/>
              </a:rPr>
              <a:t>Link: https://skillcate.com/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84885" y="724218"/>
            <a:ext cx="8554274" cy="3761373"/>
          </a:xfrm>
          <a:custGeom>
            <a:avLst/>
            <a:gdLst/>
            <a:ahLst/>
            <a:cxnLst/>
            <a:rect r="r" b="b" t="t" l="l"/>
            <a:pathLst>
              <a:path h="3761373" w="8554274">
                <a:moveTo>
                  <a:pt x="0" y="0"/>
                </a:moveTo>
                <a:lnTo>
                  <a:pt x="8554275" y="0"/>
                </a:lnTo>
                <a:lnTo>
                  <a:pt x="8554275" y="3761373"/>
                </a:lnTo>
                <a:lnTo>
                  <a:pt x="0" y="3761373"/>
                </a:lnTo>
                <a:lnTo>
                  <a:pt x="0" y="0"/>
                </a:lnTo>
                <a:close/>
              </a:path>
            </a:pathLst>
          </a:custGeom>
          <a:blipFill>
            <a:blip r:embed="rId2"/>
            <a:stretch>
              <a:fillRect l="0" t="0" r="0" b="0"/>
            </a:stretch>
          </a:blipFill>
        </p:spPr>
      </p:sp>
      <p:sp>
        <p:nvSpPr>
          <p:cNvPr name="TextBox 3" id="3"/>
          <p:cNvSpPr txBox="true"/>
          <p:nvPr/>
        </p:nvSpPr>
        <p:spPr>
          <a:xfrm rot="0">
            <a:off x="1028700" y="1960381"/>
            <a:ext cx="1586025" cy="644523"/>
          </a:xfrm>
          <a:prstGeom prst="rect">
            <a:avLst/>
          </a:prstGeom>
        </p:spPr>
        <p:txBody>
          <a:bodyPr anchor="t" rtlCol="false" tIns="0" lIns="0" bIns="0" rIns="0">
            <a:spAutoFit/>
          </a:bodyPr>
          <a:lstStyle/>
          <a:p>
            <a:pPr>
              <a:lnSpc>
                <a:spcPts val="5425"/>
              </a:lnSpc>
            </a:pPr>
            <a:r>
              <a:rPr lang="en-US" sz="3500">
                <a:solidFill>
                  <a:srgbClr val="D9D9D9"/>
                </a:solidFill>
                <a:latin typeface="Open Sans Bold"/>
              </a:rPr>
              <a:t>VGG16 </a:t>
            </a:r>
          </a:p>
        </p:txBody>
      </p:sp>
      <p:sp>
        <p:nvSpPr>
          <p:cNvPr name="TextBox 4" id="4"/>
          <p:cNvSpPr txBox="true"/>
          <p:nvPr/>
        </p:nvSpPr>
        <p:spPr>
          <a:xfrm rot="0">
            <a:off x="17539160" y="9363075"/>
            <a:ext cx="217884"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8</a:t>
            </a:r>
          </a:p>
        </p:txBody>
      </p:sp>
      <p:sp>
        <p:nvSpPr>
          <p:cNvPr name="TextBox 5" id="5"/>
          <p:cNvSpPr txBox="true"/>
          <p:nvPr/>
        </p:nvSpPr>
        <p:spPr>
          <a:xfrm rot="0">
            <a:off x="485489" y="714693"/>
            <a:ext cx="5797369"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 Phương pháp</a:t>
            </a:r>
          </a:p>
        </p:txBody>
      </p:sp>
      <p:sp>
        <p:nvSpPr>
          <p:cNvPr name="TextBox 6" id="6"/>
          <p:cNvSpPr txBox="true"/>
          <p:nvPr/>
        </p:nvSpPr>
        <p:spPr>
          <a:xfrm rot="0">
            <a:off x="0" y="3291685"/>
            <a:ext cx="8680838" cy="906780"/>
          </a:xfrm>
          <a:prstGeom prst="rect">
            <a:avLst/>
          </a:prstGeom>
        </p:spPr>
        <p:txBody>
          <a:bodyPr anchor="t" rtlCol="false" tIns="0" lIns="0" bIns="0" rIns="0">
            <a:spAutoFit/>
          </a:bodyPr>
          <a:lstStyle/>
          <a:p>
            <a:pPr marL="647711" indent="-323856" lvl="1">
              <a:lnSpc>
                <a:spcPts val="3660"/>
              </a:lnSpc>
              <a:buFont typeface="Arial"/>
              <a:buChar char="•"/>
            </a:pPr>
            <a:r>
              <a:rPr lang="en-US" sz="3000">
                <a:solidFill>
                  <a:srgbClr val="D9D9D9"/>
                </a:solidFill>
                <a:latin typeface="Open Sans"/>
              </a:rPr>
              <a:t>P</a:t>
            </a:r>
            <a:r>
              <a:rPr lang="en-US" sz="3000">
                <a:solidFill>
                  <a:srgbClr val="D9D9D9"/>
                </a:solidFill>
                <a:latin typeface="Open Sans"/>
              </a:rPr>
              <a:t>hát triển bởi nhóm nghiên cứu Visual Geometry Group (VGG) tại Đại học Oxford. </a:t>
            </a:r>
          </a:p>
        </p:txBody>
      </p:sp>
      <p:sp>
        <p:nvSpPr>
          <p:cNvPr name="TextBox 7" id="7"/>
          <p:cNvSpPr txBox="true"/>
          <p:nvPr/>
        </p:nvSpPr>
        <p:spPr>
          <a:xfrm rot="0">
            <a:off x="0" y="4613938"/>
            <a:ext cx="17007082" cy="1363980"/>
          </a:xfrm>
          <a:prstGeom prst="rect">
            <a:avLst/>
          </a:prstGeom>
        </p:spPr>
        <p:txBody>
          <a:bodyPr anchor="t" rtlCol="false" tIns="0" lIns="0" bIns="0" rIns="0">
            <a:spAutoFit/>
          </a:bodyPr>
          <a:lstStyle/>
          <a:p>
            <a:pPr marL="647711" indent="-323856" lvl="1">
              <a:lnSpc>
                <a:spcPts val="3660"/>
              </a:lnSpc>
              <a:buFont typeface="Arial"/>
              <a:buChar char="•"/>
            </a:pPr>
            <a:r>
              <a:rPr lang="en-US" sz="3000">
                <a:solidFill>
                  <a:srgbClr val="D9D9D9"/>
                </a:solidFill>
                <a:latin typeface="Open Sans"/>
              </a:rPr>
              <a:t>VGG16 là mô hình CNN gồm 16 lớp (bao gồm 13 lớp convolutional và 3 lớp fully connected). Sử dụng các lớp convolutional nhỏ (3x3) và các lớp Max Pooling để giảm kích thước không gian của hình ảnh và sau đó là các lớp fully connected để phân loại hình ảnh.</a:t>
            </a:r>
          </a:p>
        </p:txBody>
      </p:sp>
      <p:sp>
        <p:nvSpPr>
          <p:cNvPr name="TextBox 8" id="8"/>
          <p:cNvSpPr txBox="true"/>
          <p:nvPr/>
        </p:nvSpPr>
        <p:spPr>
          <a:xfrm rot="0">
            <a:off x="0" y="6663718"/>
            <a:ext cx="16331981" cy="906780"/>
          </a:xfrm>
          <a:prstGeom prst="rect">
            <a:avLst/>
          </a:prstGeom>
        </p:spPr>
        <p:txBody>
          <a:bodyPr anchor="t" rtlCol="false" tIns="0" lIns="0" bIns="0" rIns="0">
            <a:spAutoFit/>
          </a:bodyPr>
          <a:lstStyle/>
          <a:p>
            <a:pPr marL="647711" indent="-323856" lvl="1">
              <a:lnSpc>
                <a:spcPts val="3660"/>
              </a:lnSpc>
              <a:buFont typeface="Arial"/>
              <a:buChar char="•"/>
            </a:pPr>
            <a:r>
              <a:rPr lang="en-US" sz="3000">
                <a:solidFill>
                  <a:srgbClr val="D9D9D9"/>
                </a:solidFill>
                <a:latin typeface="Open Sans"/>
              </a:rPr>
              <a:t> VGG16 được pretrained trên ImageNet với hơn một triệu hình ảnh và 1000 lớp </a:t>
            </a:r>
          </a:p>
          <a:p>
            <a:pPr>
              <a:lnSpc>
                <a:spcPts val="3660"/>
              </a:lnSpc>
            </a:pPr>
            <a:r>
              <a:rPr lang="en-US" sz="3000">
                <a:solidFill>
                  <a:srgbClr val="D9D9D9"/>
                </a:solidFill>
                <a:latin typeface="Open Sans"/>
              </a:rPr>
              <a:t>        =&gt; có thể trích xuất đặc trưng phong phú và đa dạng từ hình ảnh khuôn mặt.</a:t>
            </a:r>
          </a:p>
        </p:txBody>
      </p:sp>
      <p:sp>
        <p:nvSpPr>
          <p:cNvPr name="TextBox 9" id="9"/>
          <p:cNvSpPr txBox="true"/>
          <p:nvPr/>
        </p:nvSpPr>
        <p:spPr>
          <a:xfrm rot="0">
            <a:off x="627022" y="9195435"/>
            <a:ext cx="6205468" cy="449580"/>
          </a:xfrm>
          <a:prstGeom prst="rect">
            <a:avLst/>
          </a:prstGeom>
        </p:spPr>
        <p:txBody>
          <a:bodyPr anchor="t" rtlCol="false" tIns="0" lIns="0" bIns="0" rIns="0">
            <a:spAutoFit/>
          </a:bodyPr>
          <a:lstStyle/>
          <a:p>
            <a:pPr>
              <a:lnSpc>
                <a:spcPts val="3660"/>
              </a:lnSpc>
            </a:pPr>
            <a:r>
              <a:rPr lang="en-US" sz="3000" u="sng">
                <a:solidFill>
                  <a:srgbClr val="D9D9D9"/>
                </a:solidFill>
                <a:latin typeface="Open Sans"/>
                <a:hlinkClick r:id="rId3" tooltip="https://arxiv.org/abs/1409.1556"/>
              </a:rPr>
              <a:t>https://arxiv.org/abs/1409.1556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960381"/>
            <a:ext cx="7474841" cy="644523"/>
          </a:xfrm>
          <a:prstGeom prst="rect">
            <a:avLst/>
          </a:prstGeom>
        </p:spPr>
        <p:txBody>
          <a:bodyPr anchor="t" rtlCol="false" tIns="0" lIns="0" bIns="0" rIns="0">
            <a:spAutoFit/>
          </a:bodyPr>
          <a:lstStyle/>
          <a:p>
            <a:pPr>
              <a:lnSpc>
                <a:spcPts val="5425"/>
              </a:lnSpc>
            </a:pPr>
            <a:r>
              <a:rPr lang="en-US" sz="3500">
                <a:solidFill>
                  <a:srgbClr val="D9D9D9"/>
                </a:solidFill>
                <a:latin typeface="Open Sans Bold"/>
              </a:rPr>
              <a:t>SVM ( Support Vector Machines )</a:t>
            </a:r>
          </a:p>
        </p:txBody>
      </p:sp>
      <p:sp>
        <p:nvSpPr>
          <p:cNvPr name="TextBox 3" id="3"/>
          <p:cNvSpPr txBox="true"/>
          <p:nvPr/>
        </p:nvSpPr>
        <p:spPr>
          <a:xfrm rot="0">
            <a:off x="17539160" y="9363075"/>
            <a:ext cx="217884" cy="514349"/>
          </a:xfrm>
          <a:prstGeom prst="rect">
            <a:avLst/>
          </a:prstGeom>
        </p:spPr>
        <p:txBody>
          <a:bodyPr anchor="t" rtlCol="false" tIns="0" lIns="0" bIns="0" rIns="0">
            <a:spAutoFit/>
          </a:bodyPr>
          <a:lstStyle/>
          <a:p>
            <a:pPr algn="ctr">
              <a:lnSpc>
                <a:spcPts val="4200"/>
              </a:lnSpc>
            </a:pPr>
            <a:r>
              <a:rPr lang="en-US" sz="3000">
                <a:solidFill>
                  <a:srgbClr val="D9D9D9"/>
                </a:solidFill>
                <a:latin typeface="Open Sans Bold"/>
              </a:rPr>
              <a:t>9</a:t>
            </a:r>
          </a:p>
        </p:txBody>
      </p:sp>
      <p:sp>
        <p:nvSpPr>
          <p:cNvPr name="TextBox 4" id="4"/>
          <p:cNvSpPr txBox="true"/>
          <p:nvPr/>
        </p:nvSpPr>
        <p:spPr>
          <a:xfrm rot="0">
            <a:off x="485489" y="714693"/>
            <a:ext cx="5797369" cy="618490"/>
          </a:xfrm>
          <a:prstGeom prst="rect">
            <a:avLst/>
          </a:prstGeom>
        </p:spPr>
        <p:txBody>
          <a:bodyPr anchor="t" rtlCol="false" tIns="0" lIns="0" bIns="0" rIns="0">
            <a:spAutoFit/>
          </a:bodyPr>
          <a:lstStyle/>
          <a:p>
            <a:pPr>
              <a:lnSpc>
                <a:spcPts val="4880"/>
              </a:lnSpc>
            </a:pPr>
            <a:r>
              <a:rPr lang="en-US" sz="4000">
                <a:solidFill>
                  <a:srgbClr val="D9D9D9"/>
                </a:solidFill>
                <a:latin typeface="Open Sans Bold"/>
              </a:rPr>
              <a:t>II. Phương pháp</a:t>
            </a:r>
          </a:p>
        </p:txBody>
      </p:sp>
      <p:sp>
        <p:nvSpPr>
          <p:cNvPr name="TextBox 5" id="5"/>
          <p:cNvSpPr txBox="true"/>
          <p:nvPr/>
        </p:nvSpPr>
        <p:spPr>
          <a:xfrm rot="0">
            <a:off x="749962" y="3814195"/>
            <a:ext cx="17007082" cy="1047749"/>
          </a:xfrm>
          <a:prstGeom prst="rect">
            <a:avLst/>
          </a:prstGeom>
        </p:spPr>
        <p:txBody>
          <a:bodyPr anchor="t" rtlCol="false" tIns="0" lIns="0" bIns="0" rIns="0">
            <a:spAutoFit/>
          </a:bodyPr>
          <a:lstStyle/>
          <a:p>
            <a:pPr marL="647711" indent="-323856" lvl="1">
              <a:lnSpc>
                <a:spcPts val="4200"/>
              </a:lnSpc>
              <a:buFont typeface="Arial"/>
              <a:buChar char="•"/>
            </a:pPr>
            <a:r>
              <a:rPr lang="en-US" sz="3000">
                <a:solidFill>
                  <a:srgbClr val="D9D9D9"/>
                </a:solidFill>
                <a:latin typeface="Open Sans"/>
              </a:rPr>
              <a:t>Hoạt động bằng cách tìm ra một siêu phẳng trong không gian đa chiều sao cho khoảng cách từ siêu phẳng này đến các điểm dữ liệu gần nhất trên mỗi lớp là lớn nhất.</a:t>
            </a:r>
          </a:p>
        </p:txBody>
      </p:sp>
      <p:sp>
        <p:nvSpPr>
          <p:cNvPr name="TextBox 6" id="6"/>
          <p:cNvSpPr txBox="true"/>
          <p:nvPr/>
        </p:nvSpPr>
        <p:spPr>
          <a:xfrm rot="0">
            <a:off x="749962" y="5231516"/>
            <a:ext cx="17007082" cy="1047749"/>
          </a:xfrm>
          <a:prstGeom prst="rect">
            <a:avLst/>
          </a:prstGeom>
        </p:spPr>
        <p:txBody>
          <a:bodyPr anchor="t" rtlCol="false" tIns="0" lIns="0" bIns="0" rIns="0">
            <a:spAutoFit/>
          </a:bodyPr>
          <a:lstStyle/>
          <a:p>
            <a:pPr marL="647711" indent="-323856" lvl="1">
              <a:lnSpc>
                <a:spcPts val="4200"/>
              </a:lnSpc>
              <a:buFont typeface="Arial"/>
              <a:buChar char="•"/>
            </a:pPr>
            <a:r>
              <a:rPr lang="en-US" sz="3000">
                <a:solidFill>
                  <a:srgbClr val="D9D9D9"/>
                </a:solidFill>
                <a:latin typeface="Open Sans"/>
              </a:rPr>
              <a:t>SVM đã được chứng minh là một trong những thuật toán phân loại tốt nhất trong nhiều bài toán thực tế.</a:t>
            </a:r>
          </a:p>
        </p:txBody>
      </p:sp>
      <p:sp>
        <p:nvSpPr>
          <p:cNvPr name="TextBox 7" id="7"/>
          <p:cNvSpPr txBox="true"/>
          <p:nvPr/>
        </p:nvSpPr>
        <p:spPr>
          <a:xfrm rot="0">
            <a:off x="485489" y="8886826"/>
            <a:ext cx="7540675" cy="533399"/>
          </a:xfrm>
          <a:prstGeom prst="rect">
            <a:avLst/>
          </a:prstGeom>
        </p:spPr>
        <p:txBody>
          <a:bodyPr anchor="t" rtlCol="false" tIns="0" lIns="0" bIns="0" rIns="0">
            <a:spAutoFit/>
          </a:bodyPr>
          <a:lstStyle/>
          <a:p>
            <a:pPr>
              <a:lnSpc>
                <a:spcPts val="4200"/>
              </a:lnSpc>
            </a:pPr>
            <a:r>
              <a:rPr lang="en-US" sz="3000" u="sng">
                <a:solidFill>
                  <a:srgbClr val="D9D9D9"/>
                </a:solidFill>
                <a:latin typeface="Arimo"/>
                <a:hlinkClick r:id="rId2" tooltip="https://ieeexplore.ieee.org/document/708428"/>
              </a:rPr>
              <a:t>https://ieeexplore.ieee.org/document/708428</a:t>
            </a:r>
          </a:p>
        </p:txBody>
      </p:sp>
      <p:sp>
        <p:nvSpPr>
          <p:cNvPr name="TextBox 8" id="8"/>
          <p:cNvSpPr txBox="true"/>
          <p:nvPr/>
        </p:nvSpPr>
        <p:spPr>
          <a:xfrm rot="0">
            <a:off x="749962" y="2964565"/>
            <a:ext cx="16396276" cy="906780"/>
          </a:xfrm>
          <a:prstGeom prst="rect">
            <a:avLst/>
          </a:prstGeom>
        </p:spPr>
        <p:txBody>
          <a:bodyPr anchor="t" rtlCol="false" tIns="0" lIns="0" bIns="0" rIns="0">
            <a:spAutoFit/>
          </a:bodyPr>
          <a:lstStyle/>
          <a:p>
            <a:pPr marL="647711" indent="-323856" lvl="1">
              <a:lnSpc>
                <a:spcPts val="3660"/>
              </a:lnSpc>
              <a:buFont typeface="Arial"/>
              <a:buChar char="•"/>
            </a:pPr>
            <a:r>
              <a:rPr lang="en-US" sz="3000">
                <a:solidFill>
                  <a:srgbClr val="D9D9D9"/>
                </a:solidFill>
                <a:latin typeface="Open Sans"/>
              </a:rPr>
              <a:t>Phương pháp học máy được sử dụng rộng rãi trong các bài toán phân loại và hồi quy.</a:t>
            </a:r>
          </a:p>
          <a:p>
            <a:pPr>
              <a:lnSpc>
                <a:spcPts val="366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DAF2lSPPbU4</dc:identifier>
  <dcterms:modified xsi:type="dcterms:W3CDTF">2011-08-01T06:04:30Z</dcterms:modified>
  <cp:revision>1</cp:revision>
  <dc:title>CS231</dc:title>
</cp:coreProperties>
</file>